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60" r:id="rId2"/>
  </p:sldMasterIdLst>
  <p:notesMasterIdLst>
    <p:notesMasterId r:id="rId16"/>
  </p:notesMasterIdLst>
  <p:handoutMasterIdLst>
    <p:handoutMasterId r:id="rId17"/>
  </p:handoutMasterIdLst>
  <p:sldIdLst>
    <p:sldId id="262" r:id="rId3"/>
    <p:sldId id="263" r:id="rId4"/>
    <p:sldId id="264" r:id="rId5"/>
    <p:sldId id="359" r:id="rId6"/>
    <p:sldId id="360" r:id="rId7"/>
    <p:sldId id="361" r:id="rId8"/>
    <p:sldId id="365" r:id="rId9"/>
    <p:sldId id="362" r:id="rId10"/>
    <p:sldId id="363" r:id="rId11"/>
    <p:sldId id="364" r:id="rId12"/>
    <p:sldId id="366" r:id="rId13"/>
    <p:sldId id="367" r:id="rId14"/>
    <p:sldId id="3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ger" initials="B" lastIdx="3" clrIdx="0">
    <p:extLst>
      <p:ext uri="{19B8F6BF-5375-455C-9EA6-DF929625EA0E}">
        <p15:presenceInfo xmlns:p15="http://schemas.microsoft.com/office/powerpoint/2012/main" userId="Bru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E1F"/>
    <a:srgbClr val="FFFFFF"/>
    <a:srgbClr val="0FA54A"/>
    <a:srgbClr val="07A54B"/>
    <a:srgbClr val="E17926"/>
    <a:srgbClr val="F7991C"/>
    <a:srgbClr val="F6B100"/>
    <a:srgbClr val="000000"/>
    <a:srgbClr val="505050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793" autoAdjust="0"/>
  </p:normalViewPr>
  <p:slideViewPr>
    <p:cSldViewPr snapToObjects="1">
      <p:cViewPr>
        <p:scale>
          <a:sx n="60" d="100"/>
          <a:sy n="60" d="100"/>
        </p:scale>
        <p:origin x="1098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97288" y="15398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A928155-E9E9-429A-B881-1F09037837DB}" type="datetime2">
              <a:rPr lang="da-DK"/>
              <a:pPr>
                <a:defRPr/>
              </a:pPr>
              <a:t>27. januar 2019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9863" y="85328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HistorieLab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338" y="85328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A39CE9D-8D64-41DD-A620-D86CF051D8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63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3348" y="11427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1B2A30-0CA2-48A7-86C0-0DEC68C1BCB7}" type="datetime2">
              <a:rPr lang="da-DK"/>
              <a:pPr>
                <a:defRPr/>
              </a:pPr>
              <a:t>27. januar 2019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9863" y="85328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HistorieLab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338" y="85328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238F078-390F-41E4-B6F0-AC327A728D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445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Opgave – eleven selv:</a:t>
            </a:r>
          </a:p>
          <a:p>
            <a:r>
              <a:rPr lang="da-DK" dirty="0"/>
              <a:t>Lav en poster med dig selv i midten. Placer billeder af genstande og personer, der er vigtige for dig, og som viser, hvem du er (identitet)?</a:t>
            </a:r>
          </a:p>
          <a:p>
            <a:r>
              <a:rPr lang="da-DK" dirty="0"/>
              <a:t>Hvad betyder din personlige historie for hvem du er?</a:t>
            </a:r>
          </a:p>
          <a:p>
            <a:r>
              <a:rPr lang="da-DK" dirty="0"/>
              <a:t>Hvis du kort skulle præsentere din historie, hvad vil du så fortælle</a:t>
            </a:r>
          </a:p>
          <a:p>
            <a:endParaRPr lang="da-DK" dirty="0"/>
          </a:p>
          <a:p>
            <a:r>
              <a:rPr lang="da-DK" dirty="0"/>
              <a:t>Opgave – Familie</a:t>
            </a:r>
          </a:p>
          <a:p>
            <a:r>
              <a:rPr lang="da-DK" dirty="0"/>
              <a:t>Tegn dit eget familietræ – hvor mange generationer kan du gå tilbage</a:t>
            </a:r>
          </a:p>
          <a:p>
            <a:r>
              <a:rPr lang="da-DK" dirty="0"/>
              <a:t>Hvilke oplysninger kan du udfylde familietræet med – fødsel, ægteskab, dødsdatoer, erhverv, hvor boede de osv. – suppler med billeder</a:t>
            </a:r>
          </a:p>
          <a:p>
            <a:r>
              <a:rPr lang="da-DK" dirty="0"/>
              <a:t>Ved du hvor de forskellige </a:t>
            </a:r>
            <a:r>
              <a:rPr lang="da-DK" dirty="0" err="1"/>
              <a:t>famliemedlemmer</a:t>
            </a:r>
            <a:r>
              <a:rPr lang="da-DK" dirty="0"/>
              <a:t> lever nu</a:t>
            </a:r>
          </a:p>
          <a:p>
            <a:r>
              <a:rPr lang="da-DK" dirty="0"/>
              <a:t>Hvor mange i familietræet har du mødt</a:t>
            </a:r>
          </a:p>
          <a:p>
            <a:r>
              <a:rPr lang="da-DK" dirty="0"/>
              <a:t>Er der en kerne – eller udvidet familie</a:t>
            </a:r>
          </a:p>
          <a:p>
            <a:r>
              <a:rPr lang="da-DK" dirty="0"/>
              <a:t>Er der noget i familien, der er skjult for dig – noget du vil fortælle andre</a:t>
            </a:r>
          </a:p>
          <a:p>
            <a:endParaRPr lang="da-DK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Opgave - Forståelse af tid, kontinuitet og forandring</a:t>
            </a:r>
          </a:p>
          <a:p>
            <a:r>
              <a:rPr lang="da-DK" dirty="0"/>
              <a:t>Tænk på en dag du husker som noget særligt i dit liv (første skoledag, du fik en cykel, en oplevelse)</a:t>
            </a:r>
          </a:p>
          <a:p>
            <a:r>
              <a:rPr lang="da-DK" dirty="0"/>
              <a:t>Hvor meget kan du huske? Fortæl det til din sidekammerat eller skriv det ned. Kan du placere begivenheden i tid</a:t>
            </a:r>
          </a:p>
          <a:p>
            <a:r>
              <a:rPr lang="da-DK" dirty="0"/>
              <a:t>Kan du koble begivenheden til noget bredere/generelt – det var da Danmark vandt …</a:t>
            </a:r>
          </a:p>
          <a:p>
            <a:r>
              <a:rPr lang="da-DK" dirty="0"/>
              <a:t>Sæt sammenhænge på en tidslinje</a:t>
            </a:r>
          </a:p>
          <a:p>
            <a:endParaRPr lang="da-DK" dirty="0"/>
          </a:p>
          <a:p>
            <a:r>
              <a:rPr lang="da-DK" dirty="0"/>
              <a:t>Opgave – Interview</a:t>
            </a:r>
          </a:p>
          <a:p>
            <a:r>
              <a:rPr lang="da-DK" dirty="0"/>
              <a:t>Forbered spørgsmål</a:t>
            </a:r>
          </a:p>
          <a:p>
            <a:r>
              <a:rPr lang="da-DK" dirty="0"/>
              <a:t>Overvej efter interviewet – hvad fik du at vide, som du ikke vidste før</a:t>
            </a:r>
          </a:p>
          <a:p>
            <a:r>
              <a:rPr lang="da-DK" dirty="0"/>
              <a:t>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27. januar 2019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r>
              <a:rPr lang="en-US"/>
              <a:t>HistorieLab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eldias 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812" y="2449066"/>
            <a:ext cx="3706376" cy="195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0" rIns="0" anchor="b"/>
          <a:lstStyle>
            <a:lvl1pPr algn="l">
              <a:defRPr sz="2000" b="1"/>
            </a:lvl1pPr>
          </a:lstStyle>
          <a:p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7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6539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8213-F59D-4DEA-9D01-E4D7BB96A0CB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venstre - billede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268760"/>
            <a:ext cx="3527179" cy="648072"/>
          </a:xfrm>
        </p:spPr>
        <p:txBody>
          <a:bodyPr lIns="0" rIns="0" anchor="t" anchorCtr="0">
            <a:normAutofit/>
          </a:bodyPr>
          <a:lstStyle>
            <a:lvl1pPr algn="l">
              <a:defRPr sz="3200" baseline="0"/>
            </a:lvl1pPr>
          </a:lstStyle>
          <a:p>
            <a:r>
              <a:rPr lang="da-DK" noProof="0" dirty="0"/>
              <a:t>Overskrift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2024844"/>
            <a:ext cx="3491637" cy="3960031"/>
          </a:xfrm>
        </p:spPr>
        <p:txBody>
          <a:bodyPr lIns="0" rIns="0"/>
          <a:lstStyle>
            <a:lvl1pPr>
              <a:defRPr sz="2400"/>
            </a:lvl1pPr>
          </a:lstStyle>
          <a:p>
            <a:pPr lvl="0"/>
            <a:r>
              <a:rPr lang="da-DK" noProof="0" dirty="0"/>
              <a:t>Tekst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464050" y="1268759"/>
            <a:ext cx="3960378" cy="4716115"/>
          </a:xfrm>
        </p:spPr>
        <p:txBody>
          <a:bodyPr lIns="0" rIns="0"/>
          <a:lstStyle>
            <a:lvl1pPr marL="0" indent="0">
              <a:buNone/>
              <a:defRPr/>
            </a:lvl1pPr>
          </a:lstStyle>
          <a:p>
            <a:endParaRPr lang="da-DK" noProof="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23B62A-FAD2-44C0-97DC-0EA472AC0011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8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C16473-24A4-4635-A2EF-921C9D182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004BE7-4B43-4819-ABC6-FB03186D9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CD89B3-60B4-4D22-8E7E-3459C9EC9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C1D89-7AC8-43A4-A363-C80E25C1835A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38667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eldias m c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152" y="-1149"/>
            <a:ext cx="7114046" cy="5279147"/>
          </a:xfrm>
          <a:prstGeom prst="rect">
            <a:avLst/>
          </a:prstGeom>
        </p:spPr>
      </p:pic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3311861" y="2492936"/>
            <a:ext cx="4680000" cy="165614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 algn="r">
              <a:spcBef>
                <a:spcPts val="0"/>
              </a:spcBef>
              <a:buNone/>
              <a:defRPr sz="25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dirty="0"/>
              <a:t>Undertitel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23" y="4824000"/>
            <a:ext cx="2218949" cy="20330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896" y="5535165"/>
            <a:ext cx="2749302" cy="1322835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2699792" y="1196752"/>
            <a:ext cx="5292069" cy="129618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4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da-DK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16163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57200"/>
            <a:ext cx="7704000" cy="1012974"/>
          </a:xfrm>
          <a:prstGeom prst="rect">
            <a:avLst/>
          </a:prstGeom>
        </p:spPr>
        <p:txBody>
          <a:bodyPr lIns="0" rIns="0"/>
          <a:lstStyle>
            <a:lvl1pPr>
              <a:defRPr sz="4000" b="1" baseline="0">
                <a:solidFill>
                  <a:srgbClr val="3E5161"/>
                </a:solidFill>
              </a:defRPr>
            </a:lvl1pPr>
          </a:lstStyle>
          <a:p>
            <a:r>
              <a:rPr lang="da-DK" noProof="0" dirty="0"/>
              <a:t>Klik og skriv titel</a:t>
            </a:r>
            <a:endParaRPr lang="da-DK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1556792"/>
            <a:ext cx="7704000" cy="4680520"/>
          </a:xfrm>
        </p:spPr>
        <p:txBody>
          <a:bodyPr lIns="0" rIns="0"/>
          <a:lstStyle/>
          <a:p>
            <a:pPr lvl="0"/>
            <a:r>
              <a:rPr lang="da-DK" noProof="0" dirty="0"/>
              <a:t>Klik og skriv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5F3D8A0-11CF-48A2-B9C7-F736F0EFF486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4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720000" y="457200"/>
            <a:ext cx="7704000" cy="1012974"/>
          </a:xfrm>
        </p:spPr>
        <p:txBody>
          <a:bodyPr lIns="0" rIns="0"/>
          <a:lstStyle/>
          <a:p>
            <a:r>
              <a:rPr lang="da-DK" noProof="0" dirty="0"/>
              <a:t>Klik og skriv titel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720462" y="1556792"/>
            <a:ext cx="3707521" cy="4680520"/>
          </a:xfrm>
        </p:spPr>
        <p:txBody>
          <a:bodyPr lIns="0" rIns="0"/>
          <a:lstStyle>
            <a:lvl1pPr>
              <a:defRPr lang="en-US" dirty="0" smtClean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noProof="0" dirty="0"/>
              <a:t>Klik og skriv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1558565"/>
            <a:ext cx="3707984" cy="4680520"/>
          </a:xfrm>
        </p:spPr>
        <p:txBody>
          <a:bodyPr lIns="0" rIns="0"/>
          <a:lstStyle/>
          <a:p>
            <a:pPr lvl="0"/>
            <a:r>
              <a:rPr lang="da-DK" noProof="0" dirty="0"/>
              <a:t>Klik og skriv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7F2CD-A8FB-48DB-B6E2-2F3643DF2131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57200"/>
            <a:ext cx="7704000" cy="1012974"/>
          </a:xfrm>
          <a:prstGeom prst="rect">
            <a:avLst/>
          </a:prstGeom>
        </p:spPr>
        <p:txBody>
          <a:bodyPr lIns="0" rIns="0"/>
          <a:lstStyle>
            <a:lvl1pPr>
              <a:defRPr/>
            </a:lvl1pPr>
          </a:lstStyle>
          <a:p>
            <a:r>
              <a:rPr lang="da-DK" noProof="0" dirty="0"/>
              <a:t>Klik og skriv titel</a:t>
            </a:r>
            <a:endParaRPr lang="da-DK" dirty="0"/>
          </a:p>
        </p:txBody>
      </p:sp>
      <p:sp>
        <p:nvSpPr>
          <p:cNvPr id="9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1556793"/>
            <a:ext cx="3777388" cy="618082"/>
          </a:xfrm>
          <a:prstGeom prst="rect">
            <a:avLst/>
          </a:prstGeom>
        </p:spPr>
        <p:txBody>
          <a:bodyPr lIns="0" r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11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720000" y="2174875"/>
            <a:ext cx="3777388" cy="3846413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Clr>
                <a:srgbClr val="92D400"/>
              </a:buClr>
              <a:buFont typeface="Arial" panose="020B0604020202020204" pitchFamily="34" charset="0"/>
              <a:buChar char="•"/>
              <a:defRPr sz="2400"/>
            </a:lvl1pPr>
            <a:lvl2pPr marL="742950" indent="-285750">
              <a:buClr>
                <a:srgbClr val="92D400"/>
              </a:buClr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56792"/>
            <a:ext cx="3778975" cy="618083"/>
          </a:xfrm>
          <a:prstGeom prst="rect">
            <a:avLst/>
          </a:prstGeom>
        </p:spPr>
        <p:txBody>
          <a:bodyPr lIns="0" r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13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3778975" cy="3846413"/>
          </a:xfrm>
          <a:prstGeom prst="rect">
            <a:avLst/>
          </a:prstGeom>
        </p:spPr>
        <p:txBody>
          <a:bodyPr lIns="0" rIns="0"/>
          <a:lstStyle>
            <a:lvl1pPr marL="342900" indent="-342900">
              <a:buClr>
                <a:srgbClr val="92D400"/>
              </a:buClr>
              <a:buFont typeface="Arial" panose="020B0604020202020204" pitchFamily="34" charset="0"/>
              <a:buChar char="•"/>
              <a:defRPr sz="2400"/>
            </a:lvl1pPr>
            <a:lvl2pPr marL="742950" indent="-285750">
              <a:buClr>
                <a:srgbClr val="92D400"/>
              </a:buClr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>
                <a:srgbClr val="92D400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EF49-5CEB-4D9E-815C-DB7A6AA4FBDC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40668"/>
            <a:ext cx="7704000" cy="1048978"/>
          </a:xfrm>
          <a:prstGeom prst="rect">
            <a:avLst/>
          </a:prstGeom>
        </p:spPr>
        <p:txBody>
          <a:bodyPr lIns="0" rIns="0"/>
          <a:lstStyle/>
          <a:p>
            <a:r>
              <a:rPr lang="da-DK" noProof="0" dirty="0"/>
              <a:t>Klik og skriv titel</a:t>
            </a:r>
            <a:endParaRPr lang="da-DK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3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ullets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57200"/>
            <a:ext cx="7704000" cy="1048978"/>
          </a:xfrm>
          <a:prstGeom prst="rect">
            <a:avLst/>
          </a:prstGeom>
        </p:spPr>
        <p:txBody>
          <a:bodyPr lIns="0" rIns="0"/>
          <a:lstStyle/>
          <a:p>
            <a:r>
              <a:rPr lang="da-DK" noProof="0" dirty="0"/>
              <a:t>Klik og skriv titel</a:t>
            </a:r>
            <a:endParaRPr lang="da-D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411413" y="1664803"/>
            <a:ext cx="4321175" cy="4428021"/>
          </a:xfrm>
        </p:spPr>
        <p:txBody>
          <a:bodyPr lIns="0" rIns="0"/>
          <a:lstStyle>
            <a:lvl1pPr>
              <a:defRPr sz="2000"/>
            </a:lvl1pPr>
          </a:lstStyle>
          <a:p>
            <a:pPr lvl="0"/>
            <a:r>
              <a:rPr lang="da-DK" noProof="0" dirty="0"/>
              <a:t>Klik og skriv tekst</a:t>
            </a:r>
          </a:p>
          <a:p>
            <a:pPr lvl="0"/>
            <a:endParaRPr lang="da-DK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A58577-6EDA-4CE9-864D-CA555BF1AA78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1940-6446-4FB9-847F-C82A75A1C888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656692"/>
            <a:ext cx="2673933" cy="1080120"/>
          </a:xfrm>
          <a:prstGeom prst="rect">
            <a:avLst/>
          </a:prstGeom>
        </p:spPr>
        <p:txBody>
          <a:bodyPr lIns="0" rIns="0" anchor="b"/>
          <a:lstStyle>
            <a:lvl1pPr algn="l">
              <a:defRPr sz="2000" b="1"/>
            </a:lvl1pPr>
          </a:lstStyle>
          <a:p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9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20000" y="1736812"/>
            <a:ext cx="2673933" cy="4305297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noProof="0" dirty="0"/>
              <a:t>Klik og skriv tekst</a:t>
            </a:r>
            <a:endParaRPr lang="da-DK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671900" y="656692"/>
            <a:ext cx="4716524" cy="5385416"/>
          </a:xfrm>
        </p:spPr>
        <p:txBody>
          <a:bodyPr lIns="0" rIns="0"/>
          <a:lstStyle/>
          <a:p>
            <a:pPr lvl="0"/>
            <a:r>
              <a:rPr lang="da-DK" noProof="0" dirty="0"/>
              <a:t>Klik og skriv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1F23C38-F01E-422F-81FF-033DDE3F438A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2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7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47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 baseline="0">
          <a:solidFill>
            <a:srgbClr val="3E51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3200" kern="1200" baseline="0">
          <a:solidFill>
            <a:srgbClr val="3E51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800" kern="1200" baseline="0">
          <a:solidFill>
            <a:srgbClr val="3E51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400" kern="1200" baseline="0">
          <a:solidFill>
            <a:srgbClr val="3E51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000" kern="1200" baseline="0">
          <a:solidFill>
            <a:srgbClr val="3E51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000" kern="1200" baseline="0">
          <a:solidFill>
            <a:srgbClr val="3E51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3877"/>
            <a:ext cx="9144000" cy="821507"/>
          </a:xfrm>
          <a:prstGeom prst="rect">
            <a:avLst/>
          </a:prstGeom>
        </p:spPr>
      </p:pic>
      <p:sp>
        <p:nvSpPr>
          <p:cNvPr id="8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6800" y="6472606"/>
            <a:ext cx="468000" cy="1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aseline="0">
                <a:solidFill>
                  <a:srgbClr val="221E1F"/>
                </a:solidFill>
                <a:latin typeface="Calibri" pitchFamily="34" charset="0"/>
              </a:defRPr>
            </a:lvl1pPr>
          </a:lstStyle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720463" y="457200"/>
            <a:ext cx="7703965" cy="97697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da-DK" noProof="0" dirty="0"/>
              <a:t>Klik og skriv titel</a:t>
            </a:r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0463" y="1520788"/>
            <a:ext cx="7703965" cy="45430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noProof="0" dirty="0"/>
              <a:t>Klik og skriv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720463" y="6417332"/>
            <a:ext cx="1763305" cy="24684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rgbClr val="221E1F"/>
                </a:solidFill>
                <a:latin typeface="+mj-lt"/>
              </a:defRPr>
            </a:lvl1pPr>
          </a:lstStyle>
          <a:p>
            <a:fld id="{278CCC39-595D-43DB-AF35-B6303B1BEE0A}" type="datetime2">
              <a:rPr lang="da-DK" smtClean="0"/>
              <a:t>27. januar 2019</a:t>
            </a:fld>
            <a:endParaRPr lang="da-DK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9877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388" y="6472800"/>
            <a:ext cx="252000" cy="162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221E1F"/>
                </a:solidFill>
              </a:defRPr>
            </a:lvl1pPr>
          </a:lstStyle>
          <a:p>
            <a:r>
              <a:rPr lang="da-DK" sz="1000" dirty="0">
                <a:latin typeface="Calibri" panose="020F0502020204030204" pitchFamily="34" charset="0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172469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70" r:id="rId5"/>
    <p:sldLayoutId id="2147483767" r:id="rId6"/>
    <p:sldLayoutId id="2147483768" r:id="rId7"/>
    <p:sldLayoutId id="2147483769" r:id="rId8"/>
    <p:sldLayoutId id="2147483771" r:id="rId9"/>
    <p:sldLayoutId id="2147483772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 baseline="0">
          <a:solidFill>
            <a:srgbClr val="3E51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800" kern="1200" baseline="0">
          <a:solidFill>
            <a:srgbClr val="3E51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400" kern="1200" baseline="0">
          <a:solidFill>
            <a:srgbClr val="3E51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2000" kern="1200" baseline="0">
          <a:solidFill>
            <a:srgbClr val="3E51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1800" kern="1200" baseline="0">
          <a:solidFill>
            <a:srgbClr val="3E51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400"/>
        </a:buClr>
        <a:buFont typeface="Arial" panose="020B0604020202020204" pitchFamily="34" charset="0"/>
        <a:buChar char="•"/>
        <a:defRPr sz="1800" kern="1200" baseline="0">
          <a:solidFill>
            <a:srgbClr val="3E51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err="1"/>
              <a:t>HistorieLab</a:t>
            </a:r>
            <a:r>
              <a:rPr lang="da-DK" dirty="0"/>
              <a:t> formidlingskonference 30. jan. 2019 kl. 9.45-10.25</a:t>
            </a:r>
          </a:p>
          <a:p>
            <a:r>
              <a:rPr lang="da-DK" dirty="0"/>
              <a:t>v/Jens Aage Poulsen</a:t>
            </a:r>
          </a:p>
          <a:p>
            <a:r>
              <a:rPr lang="da-DK" dirty="0"/>
              <a:t>jeap@ucl.dk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/>
              <a:t>Historiefaget – grænseløs frihed eller …?</a:t>
            </a:r>
          </a:p>
        </p:txBody>
      </p:sp>
    </p:spTree>
    <p:extLst>
      <p:ext uri="{BB962C8B-B14F-4D97-AF65-F5344CB8AC3E}">
        <p14:creationId xmlns:p14="http://schemas.microsoft.com/office/powerpoint/2010/main" val="177433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CE31D-5C49-4874-BADF-3D6BB90E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Fagformål – folkeskolens formål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3C3B574-9C70-4DB3-A19A-A6FA3CCD5C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Fagformål</a:t>
            </a:r>
          </a:p>
          <a:p>
            <a:r>
              <a:rPr lang="da-DK" dirty="0"/>
              <a:t>Fortrolige med dansk historie og kultur</a:t>
            </a:r>
          </a:p>
          <a:p>
            <a:r>
              <a:rPr lang="da-DK" dirty="0"/>
              <a:t>Undersøgende og historieskabende med sammenhænge og problemstillinger </a:t>
            </a:r>
          </a:p>
          <a:p>
            <a:r>
              <a:rPr lang="da-DK" dirty="0"/>
              <a:t>Historisk bevidsthed og identitet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3CD0460-66F5-48AE-8F5D-9C6EE5A552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Folkeskolens formål</a:t>
            </a:r>
          </a:p>
          <a:p>
            <a:r>
              <a:rPr lang="da-DK" dirty="0"/>
              <a:t>Do - forståelse for andre lande og kulturer </a:t>
            </a:r>
          </a:p>
          <a:p>
            <a:r>
              <a:rPr lang="da-DK" dirty="0"/>
              <a:t>udvikle </a:t>
            </a:r>
            <a:r>
              <a:rPr lang="da-DK" dirty="0" err="1"/>
              <a:t>arbejds-metoder</a:t>
            </a:r>
            <a:r>
              <a:rPr lang="da-DK" dirty="0"/>
              <a:t> - elevernes erkendelse, virkelyst</a:t>
            </a:r>
          </a:p>
          <a:p>
            <a:r>
              <a:rPr lang="da-DK" dirty="0"/>
              <a:t>Demokratisk dannelse (</a:t>
            </a:r>
            <a:r>
              <a:rPr lang="da-DK" dirty="0" err="1"/>
              <a:t>stk</a:t>
            </a:r>
            <a:r>
              <a:rPr lang="da-DK" dirty="0"/>
              <a:t> 3)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4B2A483-B4A6-4821-BC59-3A4E3D3E420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CE3705C-6584-4BD0-90F5-687CB48A153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5579E2-38DD-4D1A-A562-26614F91820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5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848B0-A96D-4891-8D7F-24B765FF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Kompetencer og indhold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6CD0160-6601-4455-8CF8-02F253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F2A7C08-77D2-4020-8504-4BF534DA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E0AE2B-3AC8-4A44-8A86-C4E7C0575D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9B6D4D0-7AE9-416C-9B18-37FF73B75036}"/>
              </a:ext>
            </a:extLst>
          </p:cNvPr>
          <p:cNvSpPr txBox="1"/>
          <p:nvPr/>
        </p:nvSpPr>
        <p:spPr>
          <a:xfrm>
            <a:off x="720463" y="1844824"/>
            <a:ext cx="7703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Kompetencer</a:t>
            </a:r>
            <a:r>
              <a:rPr lang="da-DK" sz="2000" dirty="0"/>
              <a:t> til at omgås historie (materielle og immaterielle spor fra fortiden og fortællingerne om den): undersøgelses-, metode- og orienteringskompetence.</a:t>
            </a:r>
          </a:p>
          <a:p>
            <a:endParaRPr lang="da-DK" sz="2000" dirty="0"/>
          </a:p>
          <a:p>
            <a:r>
              <a:rPr lang="da-DK" sz="2000" dirty="0"/>
              <a:t>Hvad med </a:t>
            </a:r>
            <a:r>
              <a:rPr lang="da-DK" sz="2000" b="1" dirty="0"/>
              <a:t>indholdet</a:t>
            </a:r>
            <a:r>
              <a:rPr lang="da-DK" sz="2000" dirty="0"/>
              <a:t> – forstået som ”stoffet”?</a:t>
            </a:r>
          </a:p>
          <a:p>
            <a:r>
              <a:rPr lang="da-DK" sz="2000" dirty="0"/>
              <a:t>Hvad og hvorfor er det vigtigt, at eleverne arbejder med xx historisk sammenhæng og xx problemstilling?</a:t>
            </a:r>
          </a:p>
          <a:p>
            <a:r>
              <a:rPr lang="da-DK" sz="2000" dirty="0"/>
              <a:t>Hvordan kan undervisningen xx tilrettelægges </a:t>
            </a:r>
            <a:r>
              <a:rPr lang="da-DK" sz="2000" dirty="0" err="1"/>
              <a:t>mhp</a:t>
            </a:r>
            <a:endParaRPr lang="da-DK" sz="2000" dirty="0"/>
          </a:p>
          <a:p>
            <a:pPr lvl="1"/>
            <a:r>
              <a:rPr lang="da-DK" sz="2000" dirty="0"/>
              <a:t>a) at støtte elevernes forståelse af deres hverdagsliv og samfundsliv – og reflektere over fremtidsmuligheder</a:t>
            </a:r>
          </a:p>
          <a:p>
            <a:pPr lvl="1"/>
            <a:r>
              <a:rPr lang="da-DK" sz="2000" dirty="0"/>
              <a:t>b) at styrke elevernes historiske bevidsthed og identitet – forståelse af at være historieskabte og historieskabende</a:t>
            </a:r>
          </a:p>
        </p:txBody>
      </p:sp>
    </p:spTree>
    <p:extLst>
      <p:ext uri="{BB962C8B-B14F-4D97-AF65-F5344CB8AC3E}">
        <p14:creationId xmlns:p14="http://schemas.microsoft.com/office/powerpoint/2010/main" val="77542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7C8F0-645F-4E4A-9640-52C3CB341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med </a:t>
            </a:r>
            <a:r>
              <a:rPr lang="da-DK" dirty="0" err="1"/>
              <a:t>kanon’en</a:t>
            </a:r>
            <a:r>
              <a:rPr lang="da-DK" dirty="0"/>
              <a:t>?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FC4306A-C4BF-494F-B9DE-A3225EE8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598F7E2-4FD6-43BA-B61C-56D3F3C0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89F186-590C-4ACC-B720-D0E22F0396A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B31D172-3CC4-4D56-A446-2576FD724270}"/>
              </a:ext>
            </a:extLst>
          </p:cNvPr>
          <p:cNvSpPr txBox="1"/>
          <p:nvPr/>
        </p:nvSpPr>
        <p:spPr>
          <a:xfrm>
            <a:off x="720000" y="1772816"/>
            <a:ext cx="770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Eksempel på et tema: Hvad er Danmark og dets grænser? (udskolingen)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Jellingstenen</a:t>
            </a:r>
            <a:r>
              <a:rPr lang="da-DK" sz="2000" dirty="0"/>
              <a:t>, hvor Harald Blåtands definition af riget fremgår.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Kalmarunionen</a:t>
            </a:r>
            <a:r>
              <a:rPr lang="da-DK" sz="2000" dirty="0"/>
              <a:t>, hvor Erik af Pommern bliver fælles konge for Danmark, Norge og Sverige.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Københavns Bombardement</a:t>
            </a:r>
            <a:r>
              <a:rPr lang="da-DK" sz="2000" dirty="0"/>
              <a:t>, der indleder Danmarks deroute fra at være en betydningsfuld nordeuropæisk magt til en småstat.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Stormen på Dybbøl</a:t>
            </a:r>
            <a:r>
              <a:rPr lang="da-DK" sz="2000" dirty="0"/>
              <a:t>, som er en vigtig begivenhed i krigen mod Preussen og Østrig i 1864, der fører til, at den danske helstat må afgive hertugdømmerne Slesvig, Holsten og Lauenburg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Genforeningen</a:t>
            </a:r>
            <a:r>
              <a:rPr lang="da-DK" sz="2000" dirty="0"/>
              <a:t>. Afstemningen i 1920 betyder, at grænsen mellem Tyskland og Danmark flyttes mod syd til dens nuværende placering.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000" b="1" dirty="0"/>
              <a:t>Maastricht</a:t>
            </a:r>
            <a:r>
              <a:rPr lang="da-DK" sz="2000" dirty="0"/>
              <a:t>. I forbindelse med Danmarks medlemskab af EU, må staten afgive suverænitet på flere områder.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018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51E1F-E2E2-4D1E-B089-EA24FDAD5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FM – kompetenceområder og mål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205FC67-25C5-46FF-A479-81DEA12A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AA73204-32AC-4E5C-8055-3A00E9FA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070872-3F45-423F-B26F-06E2121A1F2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720254BE-9D7A-4537-867C-945F3C2E7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41" y="1700808"/>
            <a:ext cx="3893054" cy="2769762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3A658FA7-B125-4EC6-AAA6-DB48B7296F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95" y="1742245"/>
            <a:ext cx="3518948" cy="268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7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F8755-A76F-471A-9000-D045099E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Færre bindinger i FM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1B7A-3807-40C6-9069-4FE9FB5AB670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9123643-9C47-4A58-904A-27A444364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6199">
            <a:off x="980481" y="4094662"/>
            <a:ext cx="6228184" cy="2010674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7D1AEAAE-FB25-4839-88E2-7A8C57EF4BA7}"/>
              </a:ext>
            </a:extLst>
          </p:cNvPr>
          <p:cNvSpPr txBox="1"/>
          <p:nvPr/>
        </p:nvSpPr>
        <p:spPr>
          <a:xfrm>
            <a:off x="521994" y="2224844"/>
            <a:ext cx="2411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Færdigheds- og vidensmål =&gt; vejledende</a:t>
            </a:r>
          </a:p>
        </p:txBody>
      </p:sp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F823A0A0-BB58-4286-AC89-E7F5A58E1563}"/>
              </a:ext>
            </a:extLst>
          </p:cNvPr>
          <p:cNvCxnSpPr/>
          <p:nvPr/>
        </p:nvCxnSpPr>
        <p:spPr>
          <a:xfrm>
            <a:off x="2123728" y="2924944"/>
            <a:ext cx="1080120" cy="16400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felt 12">
            <a:extLst>
              <a:ext uri="{FF2B5EF4-FFF2-40B4-BE49-F238E27FC236}">
                <a16:creationId xmlns:a16="http://schemas.microsoft.com/office/drawing/2014/main" id="{A198425B-1934-4CA3-A0D0-6E0972E98C64}"/>
              </a:ext>
            </a:extLst>
          </p:cNvPr>
          <p:cNvSpPr txBox="1"/>
          <p:nvPr/>
        </p:nvSpPr>
        <p:spPr>
          <a:xfrm>
            <a:off x="3635896" y="184482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Færre mål:</a:t>
            </a:r>
          </a:p>
          <a:p>
            <a:r>
              <a:rPr lang="da-DK" sz="2400" dirty="0"/>
              <a:t>Historie 28 færdigheds- vidensmål =&gt; 9 kompetencemål</a:t>
            </a:r>
          </a:p>
        </p:txBody>
      </p:sp>
      <p:cxnSp>
        <p:nvCxnSpPr>
          <p:cNvPr id="15" name="Lige pilforbindelse 14">
            <a:extLst>
              <a:ext uri="{FF2B5EF4-FFF2-40B4-BE49-F238E27FC236}">
                <a16:creationId xmlns:a16="http://schemas.microsoft.com/office/drawing/2014/main" id="{AAE6B48A-FDE0-4393-B838-45720C20E49F}"/>
              </a:ext>
            </a:extLst>
          </p:cNvPr>
          <p:cNvCxnSpPr/>
          <p:nvPr/>
        </p:nvCxnSpPr>
        <p:spPr>
          <a:xfrm flipH="1">
            <a:off x="5868144" y="4293096"/>
            <a:ext cx="86409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093EDBC2-3ED6-4CDB-9CEC-5C2B6577E1A3}"/>
              </a:ext>
            </a:extLst>
          </p:cNvPr>
          <p:cNvCxnSpPr/>
          <p:nvPr/>
        </p:nvCxnSpPr>
        <p:spPr>
          <a:xfrm flipH="1">
            <a:off x="5076056" y="4293096"/>
            <a:ext cx="165618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6A1D1BF1-3D4A-408F-92E0-CCF4320E8E96}"/>
              </a:ext>
            </a:extLst>
          </p:cNvPr>
          <p:cNvSpPr txBox="1"/>
          <p:nvPr/>
        </p:nvSpPr>
        <p:spPr>
          <a:xfrm>
            <a:off x="5076056" y="3425173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Færdigheds- og vidensområder stadig bindende</a:t>
            </a:r>
          </a:p>
        </p:txBody>
      </p:sp>
    </p:spTree>
    <p:extLst>
      <p:ext uri="{BB962C8B-B14F-4D97-AF65-F5344CB8AC3E}">
        <p14:creationId xmlns:p14="http://schemas.microsoft.com/office/powerpoint/2010/main" val="322031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C7745BB8-3E2B-43AD-92BC-888AF8C82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a-DK" dirty="0" err="1"/>
              <a:t>Læringsmålstyret</a:t>
            </a:r>
            <a:r>
              <a:rPr lang="en-US" altLang="da-DK" dirty="0"/>
              <a:t> </a:t>
            </a:r>
            <a:r>
              <a:rPr lang="en-US" altLang="da-DK" dirty="0" err="1"/>
              <a:t>undervisning</a:t>
            </a:r>
            <a:r>
              <a:rPr lang="en-US" altLang="da-DK" dirty="0"/>
              <a:t> </a:t>
            </a:r>
            <a:br>
              <a:rPr lang="en-US" altLang="da-DK" dirty="0"/>
            </a:br>
            <a:endParaRPr lang="en-US" altLang="da-DK" dirty="0"/>
          </a:p>
        </p:txBody>
      </p:sp>
      <p:sp>
        <p:nvSpPr>
          <p:cNvPr id="3" name="Flette 2">
            <a:extLst>
              <a:ext uri="{FF2B5EF4-FFF2-40B4-BE49-F238E27FC236}">
                <a16:creationId xmlns:a16="http://schemas.microsoft.com/office/drawing/2014/main" id="{BC7B45DB-008A-4609-B6BC-C33E676F2A8D}"/>
              </a:ext>
            </a:extLst>
          </p:cNvPr>
          <p:cNvSpPr/>
          <p:nvPr/>
        </p:nvSpPr>
        <p:spPr>
          <a:xfrm>
            <a:off x="827584" y="1484784"/>
            <a:ext cx="7920880" cy="4680520"/>
          </a:xfrm>
          <a:prstGeom prst="flowChartMerge">
            <a:avLst/>
          </a:prstGeom>
          <a:gradFill flip="none" rotWithShape="1">
            <a:gsLst>
              <a:gs pos="0">
                <a:srgbClr val="FFFF00"/>
              </a:gs>
              <a:gs pos="59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Lige forbindelse 4">
            <a:extLst>
              <a:ext uri="{FF2B5EF4-FFF2-40B4-BE49-F238E27FC236}">
                <a16:creationId xmlns:a16="http://schemas.microsoft.com/office/drawing/2014/main" id="{CC18BC52-CA20-48DB-A623-A677DF762319}"/>
              </a:ext>
            </a:extLst>
          </p:cNvPr>
          <p:cNvCxnSpPr/>
          <p:nvPr/>
        </p:nvCxnSpPr>
        <p:spPr>
          <a:xfrm flipV="1">
            <a:off x="1908175" y="2636838"/>
            <a:ext cx="5832475" cy="714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FF034EC3-E156-4CC0-AA93-4ACE7DAEFBDB}"/>
              </a:ext>
            </a:extLst>
          </p:cNvPr>
          <p:cNvCxnSpPr/>
          <p:nvPr/>
        </p:nvCxnSpPr>
        <p:spPr>
          <a:xfrm flipV="1">
            <a:off x="2825750" y="3843338"/>
            <a:ext cx="3924300" cy="714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kstboks 11">
            <a:extLst>
              <a:ext uri="{FF2B5EF4-FFF2-40B4-BE49-F238E27FC236}">
                <a16:creationId xmlns:a16="http://schemas.microsoft.com/office/drawing/2014/main" id="{4205606E-7D55-4B8F-8800-7EE4835CF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473" y="1735409"/>
            <a:ext cx="279675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2800" dirty="0" err="1">
                <a:latin typeface="Arial" panose="020B0604020202020204" pitchFamily="34" charset="0"/>
              </a:rPr>
              <a:t>Kompetencemål</a:t>
            </a:r>
            <a:r>
              <a:rPr lang="en-US" altLang="da-DK" sz="2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01" name="Tekstboks 12">
            <a:extLst>
              <a:ext uri="{FF2B5EF4-FFF2-40B4-BE49-F238E27FC236}">
                <a16:creationId xmlns:a16="http://schemas.microsoft.com/office/drawing/2014/main" id="{3A5D5CBC-2DAC-4CA9-8546-1D7871E81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924175"/>
            <a:ext cx="43195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2800" dirty="0" err="1">
                <a:latin typeface="Arial" panose="020B0604020202020204" pitchFamily="34" charset="0"/>
              </a:rPr>
              <a:t>Færdigheds</a:t>
            </a:r>
            <a:r>
              <a:rPr lang="en-US" altLang="da-DK" sz="2800" dirty="0">
                <a:latin typeface="Arial" panose="020B0604020202020204" pitchFamily="34" charset="0"/>
              </a:rPr>
              <a:t>- </a:t>
            </a:r>
            <a:r>
              <a:rPr lang="en-US" altLang="da-DK" sz="2800" dirty="0" err="1">
                <a:latin typeface="Arial" panose="020B0604020202020204" pitchFamily="34" charset="0"/>
              </a:rPr>
              <a:t>og</a:t>
            </a:r>
            <a:r>
              <a:rPr lang="en-US" altLang="da-DK" sz="2800" dirty="0">
                <a:latin typeface="Arial" panose="020B0604020202020204" pitchFamily="34" charset="0"/>
              </a:rPr>
              <a:t> </a:t>
            </a:r>
            <a:r>
              <a:rPr lang="en-US" altLang="da-DK" sz="2800" dirty="0" err="1">
                <a:latin typeface="Arial" panose="020B0604020202020204" pitchFamily="34" charset="0"/>
              </a:rPr>
              <a:t>videns-mål</a:t>
            </a:r>
            <a:endParaRPr lang="en-US" altLang="da-DK" sz="2800" dirty="0">
              <a:latin typeface="Arial" panose="020B0604020202020204" pitchFamily="34" charset="0"/>
            </a:endParaRPr>
          </a:p>
        </p:txBody>
      </p:sp>
      <p:sp>
        <p:nvSpPr>
          <p:cNvPr id="8202" name="Tekstboks 13">
            <a:extLst>
              <a:ext uri="{FF2B5EF4-FFF2-40B4-BE49-F238E27FC236}">
                <a16:creationId xmlns:a16="http://schemas.microsoft.com/office/drawing/2014/main" id="{0BA5A39D-C6A3-4D7C-AA5D-066203C8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75" y="3897313"/>
            <a:ext cx="20875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a-DK" sz="2800">
                <a:latin typeface="Arial" panose="020B0604020202020204" pitchFamily="34" charset="0"/>
              </a:rPr>
              <a:t>Lærings-mål</a:t>
            </a:r>
          </a:p>
        </p:txBody>
      </p:sp>
      <p:sp>
        <p:nvSpPr>
          <p:cNvPr id="15" name="Flette 14">
            <a:extLst>
              <a:ext uri="{FF2B5EF4-FFF2-40B4-BE49-F238E27FC236}">
                <a16:creationId xmlns:a16="http://schemas.microsoft.com/office/drawing/2014/main" id="{4A4A98E1-AAD9-4AF1-A69E-9DEF3AFCCFA5}"/>
              </a:ext>
            </a:extLst>
          </p:cNvPr>
          <p:cNvSpPr/>
          <p:nvPr/>
        </p:nvSpPr>
        <p:spPr>
          <a:xfrm>
            <a:off x="2862263" y="3927475"/>
            <a:ext cx="3887787" cy="2268538"/>
          </a:xfrm>
          <a:prstGeom prst="flowChartMerge">
            <a:avLst/>
          </a:prstGeom>
          <a:noFill/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kstboks 15">
            <a:extLst>
              <a:ext uri="{FF2B5EF4-FFF2-40B4-BE49-F238E27FC236}">
                <a16:creationId xmlns:a16="http://schemas.microsoft.com/office/drawing/2014/main" id="{3E1DBF70-F25C-42BA-A8A6-628E61C704F0}"/>
              </a:ext>
            </a:extLst>
          </p:cNvPr>
          <p:cNvSpPr txBox="1"/>
          <p:nvPr/>
        </p:nvSpPr>
        <p:spPr>
          <a:xfrm>
            <a:off x="3563938" y="5157788"/>
            <a:ext cx="26638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Lærerens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opgave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Lige forbindelse 13"/>
          <p:cNvCxnSpPr/>
          <p:nvPr/>
        </p:nvCxnSpPr>
        <p:spPr>
          <a:xfrm>
            <a:off x="2690813" y="4121150"/>
            <a:ext cx="4378325" cy="317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>
            <a:stCxn id="4" idx="0"/>
            <a:endCxn id="4" idx="2"/>
          </p:cNvCxnSpPr>
          <p:nvPr/>
        </p:nvCxnSpPr>
        <p:spPr>
          <a:xfrm>
            <a:off x="4927600" y="1931988"/>
            <a:ext cx="0" cy="43767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da-DK" dirty="0" err="1"/>
              <a:t>Læringsmålstyret</a:t>
            </a:r>
            <a:r>
              <a:rPr lang="en-US" altLang="da-DK" dirty="0"/>
              <a:t> </a:t>
            </a:r>
            <a:r>
              <a:rPr lang="en-US" altLang="da-DK" dirty="0" err="1"/>
              <a:t>undervisning</a:t>
            </a:r>
            <a:endParaRPr lang="en-US" altLang="da-DK" dirty="0"/>
          </a:p>
        </p:txBody>
      </p:sp>
      <p:sp>
        <p:nvSpPr>
          <p:cNvPr id="25605" name="Tekstboks 2"/>
          <p:cNvSpPr txBox="1">
            <a:spLocks noChangeArrowheads="1"/>
          </p:cNvSpPr>
          <p:nvPr/>
        </p:nvSpPr>
        <p:spPr bwMode="auto">
          <a:xfrm>
            <a:off x="539750" y="1700213"/>
            <a:ext cx="28797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2400" dirty="0">
                <a:latin typeface="Arial" panose="020B0604020202020204" pitchFamily="34" charset="0"/>
              </a:rPr>
              <a:t>Den </a:t>
            </a:r>
            <a:r>
              <a:rPr lang="en-US" altLang="da-DK" sz="2400" dirty="0" err="1">
                <a:latin typeface="Arial" panose="020B0604020202020204" pitchFamily="34" charset="0"/>
              </a:rPr>
              <a:t>didaktiske</a:t>
            </a:r>
            <a:r>
              <a:rPr lang="en-US" altLang="da-DK" sz="2400" dirty="0">
                <a:latin typeface="Arial" panose="020B0604020202020204" pitchFamily="34" charset="0"/>
              </a:rPr>
              <a:t> model – </a:t>
            </a:r>
            <a:r>
              <a:rPr lang="en-US" altLang="da-DK" sz="2400" dirty="0" err="1">
                <a:latin typeface="Arial" panose="020B0604020202020204" pitchFamily="34" charset="0"/>
              </a:rPr>
              <a:t>vejledning</a:t>
            </a:r>
            <a:endParaRPr lang="en-US" altLang="da-DK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2400" dirty="0" err="1">
                <a:latin typeface="Arial" panose="020B0604020202020204" pitchFamily="34" charset="0"/>
              </a:rPr>
              <a:t>bindende</a:t>
            </a:r>
            <a:endParaRPr lang="en-US" altLang="da-DK" sz="2400" dirty="0">
              <a:latin typeface="Arial" panose="020B0604020202020204" pitchFamily="34" charset="0"/>
            </a:endParaRPr>
          </a:p>
        </p:txBody>
      </p:sp>
      <p:sp>
        <p:nvSpPr>
          <p:cNvPr id="4" name="Rombe 3"/>
          <p:cNvSpPr/>
          <p:nvPr/>
        </p:nvSpPr>
        <p:spPr>
          <a:xfrm>
            <a:off x="2690813" y="1931988"/>
            <a:ext cx="4473575" cy="4376737"/>
          </a:xfrm>
          <a:prstGeom prst="diamond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vinklet trekant 6"/>
          <p:cNvSpPr/>
          <p:nvPr/>
        </p:nvSpPr>
        <p:spPr>
          <a:xfrm rot="8154607">
            <a:off x="4662488" y="2114550"/>
            <a:ext cx="530225" cy="5159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vinklet trekant 7"/>
          <p:cNvSpPr/>
          <p:nvPr/>
        </p:nvSpPr>
        <p:spPr>
          <a:xfrm rot="18915072">
            <a:off x="4665663" y="5653088"/>
            <a:ext cx="528637" cy="51593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vinklet trekant 8"/>
          <p:cNvSpPr/>
          <p:nvPr/>
        </p:nvSpPr>
        <p:spPr>
          <a:xfrm rot="13586640">
            <a:off x="6515894" y="3863182"/>
            <a:ext cx="528637" cy="5143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tvinklet trekant 9"/>
          <p:cNvSpPr/>
          <p:nvPr/>
        </p:nvSpPr>
        <p:spPr>
          <a:xfrm rot="2904566">
            <a:off x="2875756" y="3901282"/>
            <a:ext cx="528637" cy="5143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kstboks 14"/>
          <p:cNvSpPr txBox="1">
            <a:spLocks noChangeArrowheads="1"/>
          </p:cNvSpPr>
          <p:nvPr/>
        </p:nvSpPr>
        <p:spPr bwMode="auto">
          <a:xfrm>
            <a:off x="4211638" y="148431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800">
                <a:latin typeface="Arial" panose="020B0604020202020204" pitchFamily="34" charset="0"/>
              </a:rPr>
              <a:t>Læringsmål</a:t>
            </a:r>
          </a:p>
        </p:txBody>
      </p:sp>
      <p:sp>
        <p:nvSpPr>
          <p:cNvPr id="16" name="Tekstboks 15"/>
          <p:cNvSpPr txBox="1">
            <a:spLocks noChangeArrowheads="1"/>
          </p:cNvSpPr>
          <p:nvPr/>
        </p:nvSpPr>
        <p:spPr bwMode="auto">
          <a:xfrm>
            <a:off x="7167563" y="393382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800">
                <a:latin typeface="Arial" panose="020B0604020202020204" pitchFamily="34" charset="0"/>
              </a:rPr>
              <a:t>Undervisnings-aktiviteter</a:t>
            </a:r>
          </a:p>
        </p:txBody>
      </p:sp>
      <p:sp>
        <p:nvSpPr>
          <p:cNvPr id="17" name="Tekstboks 16"/>
          <p:cNvSpPr txBox="1">
            <a:spLocks noChangeArrowheads="1"/>
          </p:cNvSpPr>
          <p:nvPr/>
        </p:nvSpPr>
        <p:spPr bwMode="auto">
          <a:xfrm>
            <a:off x="660400" y="3935413"/>
            <a:ext cx="201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800">
                <a:latin typeface="Arial" panose="020B0604020202020204" pitchFamily="34" charset="0"/>
              </a:rPr>
              <a:t>Evaluering</a:t>
            </a:r>
          </a:p>
        </p:txBody>
      </p:sp>
      <p:sp>
        <p:nvSpPr>
          <p:cNvPr id="18" name="Tekstboks 17"/>
          <p:cNvSpPr txBox="1">
            <a:spLocks noChangeArrowheads="1"/>
          </p:cNvSpPr>
          <p:nvPr/>
        </p:nvSpPr>
        <p:spPr bwMode="auto">
          <a:xfrm>
            <a:off x="4211638" y="616585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a-DK" sz="1800">
                <a:latin typeface="Arial" panose="020B0604020202020204" pitchFamily="34" charset="0"/>
              </a:rPr>
              <a:t>Tegn på læring</a:t>
            </a:r>
          </a:p>
        </p:txBody>
      </p:sp>
      <p:sp>
        <p:nvSpPr>
          <p:cNvPr id="2" name="Højre-venstrepil 1"/>
          <p:cNvSpPr/>
          <p:nvPr/>
        </p:nvSpPr>
        <p:spPr>
          <a:xfrm rot="2809250">
            <a:off x="5035674" y="2568990"/>
            <a:ext cx="2938280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1" name="Højre-venstrepil 20"/>
          <p:cNvSpPr/>
          <p:nvPr/>
        </p:nvSpPr>
        <p:spPr>
          <a:xfrm rot="8198660">
            <a:off x="5341922" y="5067619"/>
            <a:ext cx="2876580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2" name="Højre-venstrepil 21"/>
          <p:cNvSpPr/>
          <p:nvPr/>
        </p:nvSpPr>
        <p:spPr>
          <a:xfrm rot="2809250">
            <a:off x="1670934" y="5087357"/>
            <a:ext cx="2938280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3" name="Højre-venstrepil 22"/>
          <p:cNvSpPr/>
          <p:nvPr/>
        </p:nvSpPr>
        <p:spPr>
          <a:xfrm rot="8128486">
            <a:off x="1862659" y="2535730"/>
            <a:ext cx="2938280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4" name="Højre-venstrepil 23"/>
          <p:cNvSpPr/>
          <p:nvPr/>
        </p:nvSpPr>
        <p:spPr>
          <a:xfrm rot="5400000">
            <a:off x="3465650" y="3768501"/>
            <a:ext cx="2960721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5" name="Højre-venstrepil 24"/>
          <p:cNvSpPr/>
          <p:nvPr/>
        </p:nvSpPr>
        <p:spPr>
          <a:xfrm>
            <a:off x="3507874" y="3880579"/>
            <a:ext cx="3040375" cy="549074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52E24188-14DB-4AA3-A91B-FEF8ACEDFA0D}"/>
              </a:ext>
            </a:extLst>
          </p:cNvPr>
          <p:cNvSpPr/>
          <p:nvPr/>
        </p:nvSpPr>
        <p:spPr>
          <a:xfrm rot="21158581">
            <a:off x="2432269" y="470966"/>
            <a:ext cx="4176464" cy="2058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Lærerne: Komplekst, tidkrævende og meningsløst arbejde - læringsplatforme</a:t>
            </a:r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AD719065-6579-4471-8EB2-059849E86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92746">
            <a:off x="2613804" y="4857642"/>
            <a:ext cx="5400675" cy="1466850"/>
          </a:xfrm>
          <a:prstGeom prst="rect">
            <a:avLst/>
          </a:prstGeom>
        </p:spPr>
      </p:pic>
      <p:pic>
        <p:nvPicPr>
          <p:cNvPr id="19" name="Billede 18">
            <a:extLst>
              <a:ext uri="{FF2B5EF4-FFF2-40B4-BE49-F238E27FC236}">
                <a16:creationId xmlns:a16="http://schemas.microsoft.com/office/drawing/2014/main" id="{FD71AB18-4FC1-4311-B75F-D3208B41F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6280">
            <a:off x="1086382" y="2910002"/>
            <a:ext cx="55626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7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F45A6-95FD-4A56-B5D1-DE416B09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Rådgivningsgruppen for FM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1EF6853-9FBB-432B-AD09-AD1E4E92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FC7A662-DE64-432B-BB95-28FD313F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B8F200-EC7E-464D-B5EC-A6FFFD05577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Billedresultat for formÃ¥l og frihed fem pejlemÃ¦rker for fÃ¦lles mÃ¥l i folkeskolen">
            <a:extLst>
              <a:ext uri="{FF2B5EF4-FFF2-40B4-BE49-F238E27FC236}">
                <a16:creationId xmlns:a16="http://schemas.microsoft.com/office/drawing/2014/main" id="{BD26B8B8-B6F9-47F0-94CA-F633EEB84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" y="1533762"/>
            <a:ext cx="3483387" cy="464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924CF208-CF2B-41AF-81F9-212DFAD0F0EA}"/>
              </a:ext>
            </a:extLst>
          </p:cNvPr>
          <p:cNvSpPr txBox="1"/>
          <p:nvPr/>
        </p:nvSpPr>
        <p:spPr>
          <a:xfrm>
            <a:off x="4067944" y="1533762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Færre bindinger =&gt; større lokal og didaktisk frihed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Folkeskolens formål –vejlednings materiale: læseplan og vejledning - ”opbygningslogik”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Undervisningen tilrettelægges ud fra folkeskoleloven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Faglige mål – central didaktisk kategori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Styrkelse af den professionelle dømmekraft</a:t>
            </a:r>
          </a:p>
        </p:txBody>
      </p:sp>
    </p:spTree>
    <p:extLst>
      <p:ext uri="{BB962C8B-B14F-4D97-AF65-F5344CB8AC3E}">
        <p14:creationId xmlns:p14="http://schemas.microsoft.com/office/powerpoint/2010/main" val="225889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52DAE-4FFD-4F5F-A270-CCCCC59E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Historie: Læseplan – vejledning 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455F1AB-464A-4809-AFE8-0061755B4C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803F5940-34B3-4C5C-BAA8-29E0D4B18817}" type="datetime2">
              <a:rPr lang="da-DK" sz="1600" smtClean="0"/>
              <a:t>27. januar 2019</a:t>
            </a:fld>
            <a:endParaRPr lang="da-DK" sz="1600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BDA0214-2855-4EB0-BA98-AE41922D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C0C450C8-620A-4854-8E8D-268B99C0AD96}" type="slidenum">
              <a:rPr lang="en-US" sz="1600" smtClean="0"/>
              <a:pPr/>
              <a:t>6</a:t>
            </a:fld>
            <a:endParaRPr lang="en-US" sz="1600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61666EE-56AE-47DE-AF6D-FD9BAD3321C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da-DK" sz="1600" dirty="0" err="1">
                <a:latin typeface="Calibri" panose="020F0502020204030204" pitchFamily="34" charset="0"/>
              </a:rPr>
              <a:t>sde</a:t>
            </a:r>
            <a:endParaRPr lang="da-DK" sz="1600" dirty="0">
              <a:latin typeface="Calibri" panose="020F0502020204030204" pitchFamily="34" charset="0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351E412-228C-4732-A88F-1707DB2FDA75}"/>
              </a:ext>
            </a:extLst>
          </p:cNvPr>
          <p:cNvSpPr txBox="1"/>
          <p:nvPr/>
        </p:nvSpPr>
        <p:spPr>
          <a:xfrm>
            <a:off x="1331640" y="148964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Maj-juni 2019 – trykt FM – gældende fra aug. 2019 </a:t>
            </a: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7A3526F1-DF00-4B8A-A5C6-5FB2F3CF91F6}"/>
              </a:ext>
            </a:extLst>
          </p:cNvPr>
          <p:cNvSpPr/>
          <p:nvPr/>
        </p:nvSpPr>
        <p:spPr>
          <a:xfrm>
            <a:off x="3635896" y="2034568"/>
            <a:ext cx="2448272" cy="9657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Folkeskolens Formål</a:t>
            </a: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A459EDAC-0C06-4267-AB1C-4670E306C2B4}"/>
              </a:ext>
            </a:extLst>
          </p:cNvPr>
          <p:cNvSpPr/>
          <p:nvPr/>
        </p:nvSpPr>
        <p:spPr>
          <a:xfrm>
            <a:off x="3635896" y="3353656"/>
            <a:ext cx="2448272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Fagformålet</a:t>
            </a:r>
          </a:p>
        </p:txBody>
      </p:sp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AFC113F9-15F7-4E61-9C5E-AA8DA4E4A989}"/>
              </a:ext>
            </a:extLst>
          </p:cNvPr>
          <p:cNvSpPr/>
          <p:nvPr/>
        </p:nvSpPr>
        <p:spPr>
          <a:xfrm>
            <a:off x="3635896" y="4980820"/>
            <a:ext cx="2448272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9 Kompetencemål</a:t>
            </a: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C1C7EC26-9C44-4E02-86BB-5004B1261E02}"/>
              </a:ext>
            </a:extLst>
          </p:cNvPr>
          <p:cNvSpPr/>
          <p:nvPr/>
        </p:nvSpPr>
        <p:spPr>
          <a:xfrm>
            <a:off x="720463" y="4980820"/>
            <a:ext cx="2425024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3 </a:t>
            </a:r>
            <a:r>
              <a:rPr lang="da-DK" sz="2400" dirty="0" err="1"/>
              <a:t>Kompetence-områder</a:t>
            </a:r>
            <a:endParaRPr lang="da-DK" sz="2400" dirty="0"/>
          </a:p>
        </p:txBody>
      </p:sp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105DD3C2-B723-4D45-B27D-E67868360D1C}"/>
              </a:ext>
            </a:extLst>
          </p:cNvPr>
          <p:cNvSpPr/>
          <p:nvPr/>
        </p:nvSpPr>
        <p:spPr>
          <a:xfrm>
            <a:off x="6957821" y="4980820"/>
            <a:ext cx="2127331" cy="106997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/>
              <a:t>Færdigheds- og vidensområder</a:t>
            </a:r>
          </a:p>
        </p:txBody>
      </p:sp>
      <p:cxnSp>
        <p:nvCxnSpPr>
          <p:cNvPr id="14" name="Lige pilforbindelse 13">
            <a:extLst>
              <a:ext uri="{FF2B5EF4-FFF2-40B4-BE49-F238E27FC236}">
                <a16:creationId xmlns:a16="http://schemas.microsoft.com/office/drawing/2014/main" id="{7AE2CEB4-79B8-4D7A-9C5A-E6AD5042140F}"/>
              </a:ext>
            </a:extLst>
          </p:cNvPr>
          <p:cNvCxnSpPr>
            <a:stCxn id="9" idx="3"/>
          </p:cNvCxnSpPr>
          <p:nvPr/>
        </p:nvCxnSpPr>
        <p:spPr>
          <a:xfrm>
            <a:off x="3145487" y="5484876"/>
            <a:ext cx="49040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>
            <a:extLst>
              <a:ext uri="{FF2B5EF4-FFF2-40B4-BE49-F238E27FC236}">
                <a16:creationId xmlns:a16="http://schemas.microsoft.com/office/drawing/2014/main" id="{ABA15BA4-0B82-48AC-9F7D-119142EFF7CC}"/>
              </a:ext>
            </a:extLst>
          </p:cNvPr>
          <p:cNvCxnSpPr>
            <a:cxnSpLocks/>
          </p:cNvCxnSpPr>
          <p:nvPr/>
        </p:nvCxnSpPr>
        <p:spPr>
          <a:xfrm flipH="1">
            <a:off x="6084168" y="5522303"/>
            <a:ext cx="8736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883585F6-F191-4234-A385-6E171C6F98AF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4860032" y="3000289"/>
            <a:ext cx="0" cy="35336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pilforbindelse 21">
            <a:extLst>
              <a:ext uri="{FF2B5EF4-FFF2-40B4-BE49-F238E27FC236}">
                <a16:creationId xmlns:a16="http://schemas.microsoft.com/office/drawing/2014/main" id="{1536B04B-4836-4492-A735-E63A3322B9EC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851285" y="4361768"/>
            <a:ext cx="8747" cy="61905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61AB071E-383E-464A-BF2D-7D259C969F8A}"/>
              </a:ext>
            </a:extLst>
          </p:cNvPr>
          <p:cNvSpPr/>
          <p:nvPr/>
        </p:nvSpPr>
        <p:spPr>
          <a:xfrm>
            <a:off x="6628190" y="2485052"/>
            <a:ext cx="2425023" cy="18443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>
                <a:solidFill>
                  <a:schemeClr val="tx1"/>
                </a:solidFill>
              </a:rPr>
              <a:t>Progression og sammenhæng fra 3.-9. klasse</a:t>
            </a:r>
          </a:p>
        </p:txBody>
      </p:sp>
      <p:cxnSp>
        <p:nvCxnSpPr>
          <p:cNvPr id="25" name="Lige pilforbindelse 24">
            <a:extLst>
              <a:ext uri="{FF2B5EF4-FFF2-40B4-BE49-F238E27FC236}">
                <a16:creationId xmlns:a16="http://schemas.microsoft.com/office/drawing/2014/main" id="{BC9AFBE3-A6A3-4F5C-831D-B0D925EF1C07}"/>
              </a:ext>
            </a:extLst>
          </p:cNvPr>
          <p:cNvCxnSpPr>
            <a:cxnSpLocks/>
          </p:cNvCxnSpPr>
          <p:nvPr/>
        </p:nvCxnSpPr>
        <p:spPr>
          <a:xfrm flipH="1">
            <a:off x="5004048" y="4149080"/>
            <a:ext cx="1659565" cy="8317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pilforbindelse 26">
            <a:extLst>
              <a:ext uri="{FF2B5EF4-FFF2-40B4-BE49-F238E27FC236}">
                <a16:creationId xmlns:a16="http://schemas.microsoft.com/office/drawing/2014/main" id="{B5EB3383-00AD-4508-9A1F-F3BB290E938A}"/>
              </a:ext>
            </a:extLst>
          </p:cNvPr>
          <p:cNvCxnSpPr>
            <a:cxnSpLocks/>
          </p:cNvCxnSpPr>
          <p:nvPr/>
        </p:nvCxnSpPr>
        <p:spPr>
          <a:xfrm>
            <a:off x="8064388" y="4329392"/>
            <a:ext cx="0" cy="6514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8BFDEFF4-5491-466B-B82A-F3191EEE6E6F}"/>
              </a:ext>
            </a:extLst>
          </p:cNvPr>
          <p:cNvSpPr/>
          <p:nvPr/>
        </p:nvSpPr>
        <p:spPr>
          <a:xfrm>
            <a:off x="467544" y="2125095"/>
            <a:ext cx="2677943" cy="12285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>
                <a:solidFill>
                  <a:schemeClr val="tx1"/>
                </a:solidFill>
              </a:rPr>
              <a:t>Kompetence-orienteret</a:t>
            </a: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Undersøgende fag</a:t>
            </a:r>
          </a:p>
        </p:txBody>
      </p:sp>
    </p:spTree>
    <p:extLst>
      <p:ext uri="{BB962C8B-B14F-4D97-AF65-F5344CB8AC3E}">
        <p14:creationId xmlns:p14="http://schemas.microsoft.com/office/powerpoint/2010/main" val="173988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EB285-4BF1-4E4F-8427-AB643A92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Hovedpunkter af indhold i læseplan og vejledning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EE6AC71-15ED-4EED-A6EC-7D294366A8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b="1" dirty="0"/>
              <a:t>Læseplan</a:t>
            </a:r>
          </a:p>
          <a:p>
            <a:r>
              <a:rPr lang="da-DK" dirty="0"/>
              <a:t>Fagets formål og identitet</a:t>
            </a:r>
          </a:p>
          <a:p>
            <a:r>
              <a:rPr lang="da-DK" dirty="0"/>
              <a:t>Kompetenceområder og kompetencemål – progression</a:t>
            </a:r>
          </a:p>
          <a:p>
            <a:r>
              <a:rPr lang="da-DK" dirty="0"/>
              <a:t>Udvikling af indholdet i undervisningen frem mod kompetencemålene på de enkelte trin</a:t>
            </a:r>
          </a:p>
          <a:p>
            <a:r>
              <a:rPr lang="da-DK" dirty="0"/>
              <a:t>Tværgående emner og problemstillinger</a:t>
            </a:r>
          </a:p>
          <a:p>
            <a:r>
              <a:rPr lang="da-DK" dirty="0"/>
              <a:t>Tværgående temaer (sproglig </a:t>
            </a:r>
            <a:r>
              <a:rPr lang="da-DK" dirty="0" err="1"/>
              <a:t>udv</a:t>
            </a:r>
            <a:r>
              <a:rPr lang="da-DK" dirty="0"/>
              <a:t>, it og medier, innovation og entreprenørskab</a:t>
            </a:r>
          </a:p>
          <a:p>
            <a:r>
              <a:rPr lang="da-DK" dirty="0"/>
              <a:t>Kanon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26DE4D-98FF-4B80-BA92-011DA1473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/>
              <a:t>Vejledning</a:t>
            </a:r>
          </a:p>
          <a:p>
            <a:r>
              <a:rPr lang="da-DK" sz="2000" dirty="0"/>
              <a:t>Elevernes alsidige udvikling</a:t>
            </a:r>
          </a:p>
          <a:p>
            <a:r>
              <a:rPr lang="da-DK" sz="2000" dirty="0"/>
              <a:t>Tilrettelæggelse, gennemførelse og evaluering – ideer og forslag</a:t>
            </a:r>
          </a:p>
          <a:p>
            <a:r>
              <a:rPr lang="da-DK" sz="2000" dirty="0"/>
              <a:t>Kompetencer og indhold</a:t>
            </a:r>
          </a:p>
          <a:p>
            <a:r>
              <a:rPr lang="da-DK" sz="2000" dirty="0"/>
              <a:t>Tværgående emner og problemstillinger</a:t>
            </a:r>
          </a:p>
          <a:p>
            <a:r>
              <a:rPr lang="da-DK" sz="2000" dirty="0"/>
              <a:t>Historiekanon</a:t>
            </a:r>
          </a:p>
          <a:p>
            <a:r>
              <a:rPr lang="da-DK" sz="2000" dirty="0"/>
              <a:t>Tværgående temaer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C920FD9-C010-4FCB-B532-1E01C44ED73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97F2CD-A8FB-48DB-B6E2-2F3643DF2131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1D037A-F87F-4D1F-90BC-49E5A6C850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98AF655B-D5BD-4B45-A697-CC3C5B501B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1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642F2-B2C3-47A4-8E2C-58DA574B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Eksempel 3. kl.: Familie og fællesskaber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0D48FF-D143-44B9-AA7C-F1AD5FAAE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1959C1B-6D68-4CB6-9270-F55F6C32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684393D-3688-401D-8C95-666C647F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D89-7AC8-43A4-A363-C80E25C1835A}" type="slidenum">
              <a:rPr lang="es-ES" altLang="da-DK" smtClean="0"/>
              <a:pPr/>
              <a:t>8</a:t>
            </a:fld>
            <a:endParaRPr lang="es-ES" altLang="da-DK"/>
          </a:p>
        </p:txBody>
      </p:sp>
      <p:sp>
        <p:nvSpPr>
          <p:cNvPr id="6" name="Taleboble: rektangel med afrundede hjørner 5">
            <a:extLst>
              <a:ext uri="{FF2B5EF4-FFF2-40B4-BE49-F238E27FC236}">
                <a16:creationId xmlns:a16="http://schemas.microsoft.com/office/drawing/2014/main" id="{34FAC6B8-C99F-4A06-8FB2-8F9979FC2C13}"/>
              </a:ext>
            </a:extLst>
          </p:cNvPr>
          <p:cNvSpPr/>
          <p:nvPr/>
        </p:nvSpPr>
        <p:spPr>
          <a:xfrm>
            <a:off x="4824028" y="0"/>
            <a:ext cx="3600400" cy="720080"/>
          </a:xfrm>
          <a:prstGeom prst="wedgeRoundRectCallout">
            <a:avLst>
              <a:gd name="adj1" fmla="val -53425"/>
              <a:gd name="adj2" fmla="val 870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Gruppe af mennesker som eleven deler hjem med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B2AAF7A-05EE-4112-B674-9AEA59151B25}"/>
              </a:ext>
            </a:extLst>
          </p:cNvPr>
          <p:cNvSpPr txBox="1"/>
          <p:nvPr/>
        </p:nvSpPr>
        <p:spPr>
          <a:xfrm>
            <a:off x="794030" y="1392638"/>
            <a:ext cx="76063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Eleven selv - poster: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Familie - familietræ: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Forståelse af tid, kontinuitet og forandring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da-DK" sz="2400" dirty="0"/>
              <a:t>Da jeg var xx år …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da-DK" sz="2400" dirty="0"/>
              <a:t>Andre begivenheder – da jeg begyndte i skolen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da-DK" sz="2400" dirty="0"/>
              <a:t>Antal år siden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da-DK" sz="2400" dirty="0"/>
              <a:t>Hvad husker jeg …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da-DK" sz="2400" dirty="0"/>
              <a:t>Før jeg blev født …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Interview med en person fra familien eller nærområdet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da-DK" sz="2400" dirty="0"/>
              <a:t>Udvid i tid og rum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253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BBADE-E586-44FB-8D19-4DAC233D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Eksemplet - FM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090EE05-5F0F-4080-AF55-33A49B14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F5940-34B3-4C5C-BAA8-29E0D4B18817}" type="datetime2">
              <a:rPr lang="da-DK" smtClean="0"/>
              <a:t>27. januar 2019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B63ADA5-B5E0-4868-865E-71AE747A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1C55381-7C56-4A13-A2D4-97626531B3F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 sz="1000">
                <a:latin typeface="Calibri" panose="020F0502020204030204" pitchFamily="34" charset="0"/>
              </a:rPr>
              <a:t>side</a:t>
            </a:r>
            <a:endParaRPr lang="da-DK" sz="1000" dirty="0">
              <a:latin typeface="Calibri" panose="020F0502020204030204" pitchFamily="34" charset="0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B7D4257B-C3E5-48B8-9352-5B92549E9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268760"/>
            <a:ext cx="4582499" cy="5148572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AEDD849A-AC79-494B-BB9A-72D48A454EB7}"/>
              </a:ext>
            </a:extLst>
          </p:cNvPr>
          <p:cNvSpPr txBox="1"/>
          <p:nvPr/>
        </p:nvSpPr>
        <p:spPr>
          <a:xfrm>
            <a:off x="4932039" y="1489646"/>
            <a:ext cx="4032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Færdigheds- og vidensområder:</a:t>
            </a:r>
          </a:p>
          <a:p>
            <a:r>
              <a:rPr lang="da-DK" dirty="0"/>
              <a:t>Familie og fællesskaber – Kronologi – Livsgrundlag og produktion</a:t>
            </a:r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841D75BF-657F-4CE4-932D-8538066DD607}"/>
              </a:ext>
            </a:extLst>
          </p:cNvPr>
          <p:cNvSpPr txBox="1"/>
          <p:nvPr/>
        </p:nvSpPr>
        <p:spPr>
          <a:xfrm>
            <a:off x="4955194" y="3242881"/>
            <a:ext cx="4032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Færdigheds- og vidensområder:</a:t>
            </a:r>
          </a:p>
          <a:p>
            <a:r>
              <a:rPr lang="da-DK" dirty="0"/>
              <a:t>Historiske spor – Kildeanalyse – Sprog og skriftsprog</a:t>
            </a:r>
          </a:p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5B4DCD7-5F83-4F2A-8AD1-25DB72C0270F}"/>
              </a:ext>
            </a:extLst>
          </p:cNvPr>
          <p:cNvSpPr txBox="1"/>
          <p:nvPr/>
        </p:nvSpPr>
        <p:spPr>
          <a:xfrm>
            <a:off x="4955194" y="4768189"/>
            <a:ext cx="4032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Færdigheds- og vidensområder:</a:t>
            </a:r>
          </a:p>
          <a:p>
            <a:r>
              <a:rPr lang="da-DK" dirty="0"/>
              <a:t>Historisk bevidsthed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9963971"/>
      </p:ext>
    </p:extLst>
  </p:cSld>
  <p:clrMapOvr>
    <a:masterClrMapping/>
  </p:clrMapOvr>
</p:sld>
</file>

<file path=ppt/theme/theme1.xml><?xml version="1.0" encoding="utf-8"?>
<a:theme xmlns:a="http://schemas.openxmlformats.org/drawingml/2006/main" name="1_HistorieLab">
  <a:themeElements>
    <a:clrScheme name="HistorieLab">
      <a:dk1>
        <a:sysClr val="windowText" lastClr="000000"/>
      </a:dk1>
      <a:lt1>
        <a:sysClr val="window" lastClr="FFFFFF"/>
      </a:lt1>
      <a:dk2>
        <a:srgbClr val="004E5E"/>
      </a:dk2>
      <a:lt2>
        <a:srgbClr val="95DDEB"/>
      </a:lt2>
      <a:accent1>
        <a:srgbClr val="3ABFDA"/>
      </a:accent1>
      <a:accent2>
        <a:srgbClr val="92D400"/>
      </a:accent2>
      <a:accent3>
        <a:srgbClr val="8396A5"/>
      </a:accent3>
      <a:accent4>
        <a:srgbClr val="005D70"/>
      </a:accent4>
      <a:accent5>
        <a:srgbClr val="00A0C0"/>
      </a:accent5>
      <a:accent6>
        <a:srgbClr val="758A9B"/>
      </a:accent6>
      <a:hlink>
        <a:srgbClr val="0571BB"/>
      </a:hlink>
      <a:folHlink>
        <a:srgbClr val="802880"/>
      </a:folHlink>
    </a:clrScheme>
    <a:fontScheme name="HistorieLa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istorieLab">
  <a:themeElements>
    <a:clrScheme name="HistorieLab">
      <a:dk1>
        <a:sysClr val="windowText" lastClr="000000"/>
      </a:dk1>
      <a:lt1>
        <a:sysClr val="window" lastClr="FFFFFF"/>
      </a:lt1>
      <a:dk2>
        <a:srgbClr val="004E5E"/>
      </a:dk2>
      <a:lt2>
        <a:srgbClr val="95DDEB"/>
      </a:lt2>
      <a:accent1>
        <a:srgbClr val="3ABFDA"/>
      </a:accent1>
      <a:accent2>
        <a:srgbClr val="92D400"/>
      </a:accent2>
      <a:accent3>
        <a:srgbClr val="8396A5"/>
      </a:accent3>
      <a:accent4>
        <a:srgbClr val="005D70"/>
      </a:accent4>
      <a:accent5>
        <a:srgbClr val="00A0C0"/>
      </a:accent5>
      <a:accent6>
        <a:srgbClr val="758A9B"/>
      </a:accent6>
      <a:hlink>
        <a:srgbClr val="0571BB"/>
      </a:hlink>
      <a:folHlink>
        <a:srgbClr val="802880"/>
      </a:folHlink>
    </a:clrScheme>
    <a:fontScheme name="HistorieLa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HistorieLab - præsentation</Template>
  <TotalTime>342</TotalTime>
  <Words>882</Words>
  <Application>Microsoft Office PowerPoint</Application>
  <PresentationFormat>Skærmshow (4:3)</PresentationFormat>
  <Paragraphs>152</Paragraphs>
  <Slides>13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1_HistorieLab</vt:lpstr>
      <vt:lpstr>2_HistorieLab</vt:lpstr>
      <vt:lpstr>Historiefaget – grænseløs frihed eller …?</vt:lpstr>
      <vt:lpstr>Færre bindinger i FM</vt:lpstr>
      <vt:lpstr>Læringsmålstyret undervisning  </vt:lpstr>
      <vt:lpstr>Læringsmålstyret undervisning</vt:lpstr>
      <vt:lpstr>Rådgivningsgruppen for FM</vt:lpstr>
      <vt:lpstr>Historie: Læseplan – vejledning </vt:lpstr>
      <vt:lpstr>Hovedpunkter af indhold i læseplan og vejledning</vt:lpstr>
      <vt:lpstr>Eksempel 3. kl.: Familie og fællesskaber</vt:lpstr>
      <vt:lpstr>Eksemplet - FM</vt:lpstr>
      <vt:lpstr>Fagformål – folkeskolens formål</vt:lpstr>
      <vt:lpstr>Kompetencer og indhold</vt:lpstr>
      <vt:lpstr>Hvad med kanon’en?</vt:lpstr>
      <vt:lpstr>FM – kompetenceområder og mål</vt:lpstr>
    </vt:vector>
  </TitlesOfParts>
  <Company>HistorieLab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Historiefaget – grænseløs frihed eller …?</dc:title>
  <dc:creator>Bruger</dc:creator>
  <cp:lastModifiedBy>Bruger</cp:lastModifiedBy>
  <cp:revision>28</cp:revision>
  <dcterms:created xsi:type="dcterms:W3CDTF">2019-01-27T08:48:37Z</dcterms:created>
  <dcterms:modified xsi:type="dcterms:W3CDTF">2019-01-27T14:31:08Z</dcterms:modified>
</cp:coreProperties>
</file>