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50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F9E031D-2E27-4800-B7A5-205FD9149BD4}" v="4" dt="2026-09-23T08:43:23.0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83"/>
    <p:restoredTop sz="76301"/>
  </p:normalViewPr>
  <p:slideViewPr>
    <p:cSldViewPr snapToGrid="0">
      <p:cViewPr varScale="1">
        <p:scale>
          <a:sx n="48" d="100"/>
          <a:sy n="48" d="100"/>
        </p:scale>
        <p:origin x="1604" y="3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git Holm Basse" userId="df3b42ce-c959-41da-a27f-4180bb8f5bfe" providerId="ADAL" clId="{2D3EB833-9BF8-4AE5-9218-0DA671F05A13}"/>
    <pc:docChg chg="custSel modSld">
      <pc:chgData name="Margit Holm Basse" userId="df3b42ce-c959-41da-a27f-4180bb8f5bfe" providerId="ADAL" clId="{2D3EB833-9BF8-4AE5-9218-0DA671F05A13}" dt="2026-09-23T08:43:14.570" v="102" actId="20577"/>
      <pc:docMkLst>
        <pc:docMk/>
      </pc:docMkLst>
      <pc:sldChg chg="modSp mod">
        <pc:chgData name="Margit Holm Basse" userId="df3b42ce-c959-41da-a27f-4180bb8f5bfe" providerId="ADAL" clId="{2D3EB833-9BF8-4AE5-9218-0DA671F05A13}" dt="2026-09-23T08:43:14.570" v="102" actId="20577"/>
        <pc:sldMkLst>
          <pc:docMk/>
          <pc:sldMk cId="183691969" sldId="262"/>
        </pc:sldMkLst>
        <pc:spChg chg="mod">
          <ac:chgData name="Margit Holm Basse" userId="df3b42ce-c959-41da-a27f-4180bb8f5bfe" providerId="ADAL" clId="{2D3EB833-9BF8-4AE5-9218-0DA671F05A13}" dt="2026-09-23T08:43:14.570" v="102" actId="20577"/>
          <ac:spMkLst>
            <pc:docMk/>
            <pc:sldMk cId="183691969" sldId="262"/>
            <ac:spMk id="4" creationId="{1A804214-065B-9546-B284-943CB521104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5422A8-74F6-954F-AE4A-CCE7E1D20DDA}" type="datetimeFigureOut">
              <a:rPr lang="da-DK" smtClean="0"/>
              <a:t>23-09-2026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2319-AE7E-0D42-A55E-8970E5779037}" type="slidenum">
              <a:rPr lang="da-DK" smtClean="0"/>
              <a:t>‹nr.›</a:t>
            </a:fld>
            <a:endParaRPr lang="da-DK"/>
          </a:p>
        </p:txBody>
      </p:sp>
    </p:spTree>
    <p:extLst>
      <p:ext uri="{BB962C8B-B14F-4D97-AF65-F5344CB8AC3E}">
        <p14:creationId xmlns:p14="http://schemas.microsoft.com/office/powerpoint/2010/main" val="605420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0" i="0" u="none" strike="noStrike" kern="1200" dirty="0">
                <a:solidFill>
                  <a:schemeClr val="tx1"/>
                </a:solidFill>
                <a:effectLst/>
                <a:latin typeface="+mn-lt"/>
                <a:ea typeface="+mn-ea"/>
                <a:cs typeface="+mn-cs"/>
              </a:rPr>
              <a:t>Antisemitismeforløb intro og </a:t>
            </a:r>
            <a:r>
              <a:rPr lang="da-DK" sz="1200" b="0" i="0" u="none" strike="noStrike" kern="1200" dirty="0" err="1">
                <a:solidFill>
                  <a:schemeClr val="tx1"/>
                </a:solidFill>
                <a:effectLst/>
                <a:latin typeface="+mn-lt"/>
                <a:ea typeface="+mn-ea"/>
                <a:cs typeface="+mn-cs"/>
              </a:rPr>
              <a:t>outro</a:t>
            </a:r>
            <a:r>
              <a:rPr lang="da-DK" sz="1200" b="0" i="0" u="none" strike="noStrike" kern="1200" dirty="0">
                <a:solidFill>
                  <a:schemeClr val="tx1"/>
                </a:solidFill>
                <a:effectLst/>
                <a:latin typeface="+mn-lt"/>
                <a:ea typeface="+mn-ea"/>
                <a:cs typeface="+mn-cs"/>
              </a:rPr>
              <a:t> – underviservejledning</a:t>
            </a:r>
          </a:p>
          <a:p>
            <a:r>
              <a:rPr lang="da-DK" sz="1200" b="0" i="0" u="none" strike="noStrike" kern="1200" dirty="0">
                <a:solidFill>
                  <a:schemeClr val="tx1"/>
                </a:solidFill>
                <a:effectLst/>
                <a:latin typeface="+mn-lt"/>
                <a:ea typeface="+mn-ea"/>
                <a:cs typeface="+mn-cs"/>
              </a:rPr>
              <a:t>Power point og vejledning er udarbejdet af Rikke Louise Alberg Peters og Hildegunn Juulsgaard Johannesen. </a:t>
            </a:r>
          </a:p>
          <a:p>
            <a:br>
              <a:rPr lang="da-DK" sz="1200" b="0" i="0" u="none" strike="noStrike" kern="1200" dirty="0">
                <a:solidFill>
                  <a:schemeClr val="tx1"/>
                </a:solidFill>
                <a:effectLst/>
                <a:latin typeface="+mn-lt"/>
                <a:ea typeface="+mn-ea"/>
                <a:cs typeface="+mn-cs"/>
              </a:rPr>
            </a:br>
            <a:r>
              <a:rPr lang="da-DK" sz="1200" b="0" i="0" u="none" strike="noStrike" kern="1200" dirty="0">
                <a:solidFill>
                  <a:schemeClr val="tx1"/>
                </a:solidFill>
                <a:effectLst/>
                <a:latin typeface="+mn-lt"/>
                <a:ea typeface="+mn-ea"/>
                <a:cs typeface="+mn-cs"/>
              </a:rPr>
              <a:t>Intro: 45 min.</a:t>
            </a:r>
          </a:p>
          <a:p>
            <a:r>
              <a:rPr lang="da-DK" sz="1200" b="0" i="0" u="none" strike="noStrike" kern="1200" dirty="0">
                <a:solidFill>
                  <a:schemeClr val="tx1"/>
                </a:solidFill>
                <a:effectLst/>
                <a:latin typeface="+mn-lt"/>
                <a:ea typeface="+mn-ea"/>
                <a:cs typeface="+mn-cs"/>
              </a:rPr>
              <a:t>Det anbefales, at du som underviser styrer tidsforbrug på øvelser og tilpasser undervejs.</a:t>
            </a:r>
          </a:p>
          <a:p>
            <a:r>
              <a:rPr lang="da-DK" sz="1200" b="0" i="0" u="none" strike="noStrike" kern="1200" dirty="0">
                <a:solidFill>
                  <a:schemeClr val="tx1"/>
                </a:solidFill>
                <a:effectLst/>
                <a:latin typeface="+mn-lt"/>
                <a:ea typeface="+mn-ea"/>
                <a:cs typeface="+mn-cs"/>
              </a:rPr>
              <a:t>Introduktionen er bygget op omkring et billede af en antisemitisk hændelse blandt nogle børn i København. Hændelsen danner rammen om hele introen, idet de studerende skal reflektere over og tage stilling til hændelsen både til start og slut i introdelen.</a:t>
            </a:r>
          </a:p>
          <a:p>
            <a:r>
              <a:rPr lang="da-DK" sz="1200" b="0" i="0" u="none" strike="noStrike" kern="1200" dirty="0">
                <a:solidFill>
                  <a:schemeClr val="tx1"/>
                </a:solidFill>
                <a:effectLst/>
                <a:latin typeface="+mn-lt"/>
                <a:ea typeface="+mn-ea"/>
                <a:cs typeface="+mn-cs"/>
              </a:rPr>
              <a:t>I power pointen bliver der først introduceret til forløbet og dets overordnede formål. Dette gøres gennem informerende tekster, en kort </a:t>
            </a:r>
            <a:r>
              <a:rPr lang="da-DK" sz="1200" b="0" i="0" u="none" strike="noStrike" kern="1200" dirty="0" err="1">
                <a:solidFill>
                  <a:schemeClr val="tx1"/>
                </a:solidFill>
                <a:effectLst/>
                <a:latin typeface="+mn-lt"/>
                <a:ea typeface="+mn-ea"/>
                <a:cs typeface="+mn-cs"/>
              </a:rPr>
              <a:t>explainervideo</a:t>
            </a:r>
            <a:r>
              <a:rPr lang="da-DK" sz="1200" b="0" i="0" u="none" strike="noStrike" kern="1200" dirty="0">
                <a:solidFill>
                  <a:schemeClr val="tx1"/>
                </a:solidFill>
                <a:effectLst/>
                <a:latin typeface="+mn-lt"/>
                <a:ea typeface="+mn-ea"/>
                <a:cs typeface="+mn-cs"/>
              </a:rPr>
              <a:t> og forskellige øvelser. </a:t>
            </a:r>
          </a:p>
          <a:p>
            <a:r>
              <a:rPr lang="da-DK" sz="1200" b="0" i="0" u="none" strike="noStrike" kern="1200" dirty="0">
                <a:solidFill>
                  <a:schemeClr val="tx1"/>
                </a:solidFill>
                <a:effectLst/>
                <a:latin typeface="+mn-lt"/>
                <a:ea typeface="+mn-ea"/>
                <a:cs typeface="+mn-cs"/>
              </a:rPr>
              <a:t>Det anbefales, at du læser slide om racismeparagraffen og ytringsfriheden samt citatet på slide 10 højt i plenum, hvorefter de studerende laver øvelserne. </a:t>
            </a:r>
          </a:p>
          <a:p>
            <a:r>
              <a:rPr lang="da-DK" sz="1200" b="0" i="0" u="none" strike="noStrike" kern="1200" dirty="0">
                <a:solidFill>
                  <a:schemeClr val="tx1"/>
                </a:solidFill>
                <a:effectLst/>
                <a:latin typeface="+mn-lt"/>
                <a:ea typeface="+mn-ea"/>
                <a:cs typeface="+mn-cs"/>
              </a:rPr>
              <a:t>Efter introen kan du introducere til og gå videre med eget planlagt undervisningsforløb.</a:t>
            </a:r>
          </a:p>
          <a:p>
            <a:br>
              <a:rPr lang="da-DK" sz="1200" b="0" i="0" u="none" strike="noStrike" kern="1200" dirty="0">
                <a:solidFill>
                  <a:schemeClr val="tx1"/>
                </a:solidFill>
                <a:effectLst/>
                <a:latin typeface="+mn-lt"/>
                <a:ea typeface="+mn-ea"/>
                <a:cs typeface="+mn-cs"/>
              </a:rPr>
            </a:br>
            <a:r>
              <a:rPr lang="da-DK" sz="1200" b="0" i="0" u="none" strike="noStrike" kern="1200" dirty="0" err="1">
                <a:solidFill>
                  <a:schemeClr val="tx1"/>
                </a:solidFill>
                <a:effectLst/>
                <a:latin typeface="+mn-lt"/>
                <a:ea typeface="+mn-ea"/>
                <a:cs typeface="+mn-cs"/>
              </a:rPr>
              <a:t>Outro</a:t>
            </a:r>
            <a:r>
              <a:rPr lang="da-DK" sz="1200" b="0" i="0" u="none" strike="noStrike" kern="1200" dirty="0">
                <a:solidFill>
                  <a:schemeClr val="tx1"/>
                </a:solidFill>
                <a:effectLst/>
                <a:latin typeface="+mn-lt"/>
                <a:ea typeface="+mn-ea"/>
                <a:cs typeface="+mn-cs"/>
              </a:rPr>
              <a:t> og evaluering: 15-20 min.</a:t>
            </a:r>
          </a:p>
          <a:p>
            <a:r>
              <a:rPr lang="da-DK" sz="1200" b="0" i="0" u="none" strike="noStrike" kern="1200" dirty="0" err="1">
                <a:solidFill>
                  <a:schemeClr val="tx1"/>
                </a:solidFill>
                <a:effectLst/>
                <a:latin typeface="+mn-lt"/>
                <a:ea typeface="+mn-ea"/>
                <a:cs typeface="+mn-cs"/>
              </a:rPr>
              <a:t>Outroen</a:t>
            </a:r>
            <a:r>
              <a:rPr lang="da-DK" sz="1200" b="0" i="0" u="none" strike="noStrike" kern="1200" dirty="0">
                <a:solidFill>
                  <a:schemeClr val="tx1"/>
                </a:solidFill>
                <a:effectLst/>
                <a:latin typeface="+mn-lt"/>
                <a:ea typeface="+mn-ea"/>
                <a:cs typeface="+mn-cs"/>
              </a:rPr>
              <a:t> til forløbet er bygget op omkring tre øvelser, der har til formål at “lande” uenighedsrummet på en god og konstruktiv måde. </a:t>
            </a:r>
          </a:p>
          <a:p>
            <a:r>
              <a:rPr lang="da-DK" sz="1200" b="0" i="0" u="none" strike="noStrike" kern="1200" dirty="0">
                <a:solidFill>
                  <a:schemeClr val="tx1"/>
                </a:solidFill>
                <a:effectLst/>
                <a:latin typeface="+mn-lt"/>
                <a:ea typeface="+mn-ea"/>
                <a:cs typeface="+mn-cs"/>
              </a:rPr>
              <a:t>I den første øvelse får den enkelte studerende mulighed for egen refleksion.</a:t>
            </a:r>
          </a:p>
          <a:p>
            <a:r>
              <a:rPr lang="da-DK" sz="1200" b="0" i="0" u="none" strike="noStrike" kern="1200" dirty="0">
                <a:solidFill>
                  <a:schemeClr val="tx1"/>
                </a:solidFill>
                <a:effectLst/>
                <a:latin typeface="+mn-lt"/>
                <a:ea typeface="+mn-ea"/>
                <a:cs typeface="+mn-cs"/>
              </a:rPr>
              <a:t>I den næste øvelse kan du som underviser langsomt læse udsagnene op. Efter hvert udsagn gives 10-15 sekunders stilhed, hvor de studerende kan overveje, hvor de vil stille sig på linjen.</a:t>
            </a:r>
          </a:p>
          <a:p>
            <a:r>
              <a:rPr lang="da-DK" sz="1200" b="0" i="0" u="none" strike="noStrike" kern="1200" dirty="0">
                <a:solidFill>
                  <a:schemeClr val="tx1"/>
                </a:solidFill>
                <a:effectLst/>
                <a:latin typeface="+mn-lt"/>
                <a:ea typeface="+mn-ea"/>
                <a:cs typeface="+mn-cs"/>
              </a:rPr>
              <a:t>I den sidste øvelse deler de studerende i plenum, hvad de har taget med sig fra arbejde med antisemitisme i én sætning. Ingen respons, ingen diskussion, idet alle lytter til hinanden. </a:t>
            </a:r>
          </a:p>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1</a:t>
            </a:fld>
            <a:endParaRPr lang="da-DK"/>
          </a:p>
        </p:txBody>
      </p:sp>
    </p:spTree>
    <p:extLst>
      <p:ext uri="{BB962C8B-B14F-4D97-AF65-F5344CB8AC3E}">
        <p14:creationId xmlns:p14="http://schemas.microsoft.com/office/powerpoint/2010/main" val="3853076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3</a:t>
            </a:fld>
            <a:endParaRPr lang="da-DK"/>
          </a:p>
        </p:txBody>
      </p:sp>
    </p:spTree>
    <p:extLst>
      <p:ext uri="{BB962C8B-B14F-4D97-AF65-F5344CB8AC3E}">
        <p14:creationId xmlns:p14="http://schemas.microsoft.com/office/powerpoint/2010/main" val="3026639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7</a:t>
            </a:fld>
            <a:endParaRPr lang="da-DK"/>
          </a:p>
        </p:txBody>
      </p:sp>
    </p:spTree>
    <p:extLst>
      <p:ext uri="{BB962C8B-B14F-4D97-AF65-F5344CB8AC3E}">
        <p14:creationId xmlns:p14="http://schemas.microsoft.com/office/powerpoint/2010/main" val="1681211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CC5D2319-AE7E-0D42-A55E-8970E5779037}" type="slidenum">
              <a:rPr lang="da-DK" smtClean="0"/>
              <a:t>12</a:t>
            </a:fld>
            <a:endParaRPr lang="da-DK"/>
          </a:p>
        </p:txBody>
      </p:sp>
    </p:spTree>
    <p:extLst>
      <p:ext uri="{BB962C8B-B14F-4D97-AF65-F5344CB8AC3E}">
        <p14:creationId xmlns:p14="http://schemas.microsoft.com/office/powerpoint/2010/main" val="1486225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bg>
      <p:bgPr>
        <a:solidFill>
          <a:schemeClr val="tx2"/>
        </a:solidFill>
        <a:effectLst/>
      </p:bgPr>
    </p:bg>
    <p:spTree>
      <p:nvGrpSpPr>
        <p:cNvPr id="1" name=""/>
        <p:cNvGrpSpPr/>
        <p:nvPr/>
      </p:nvGrpSpPr>
      <p:grpSpPr>
        <a:xfrm>
          <a:off x="0" y="0"/>
          <a:ext cx="0" cy="0"/>
          <a:chOff x="0" y="0"/>
          <a:chExt cx="0" cy="0"/>
        </a:xfrm>
      </p:grpSpPr>
      <p:cxnSp>
        <p:nvCxnSpPr>
          <p:cNvPr id="12" name="Lige forbindelse 11">
            <a:extLst>
              <a:ext uri="{FF2B5EF4-FFF2-40B4-BE49-F238E27FC236}">
                <a16:creationId xmlns:a16="http://schemas.microsoft.com/office/drawing/2014/main" id="{0BB05812-E903-C14D-EBCB-0E60CECD1002}"/>
              </a:ext>
            </a:extLst>
          </p:cNvPr>
          <p:cNvCxnSpPr>
            <a:cxnSpLocks/>
          </p:cNvCxnSpPr>
          <p:nvPr userDrawn="1"/>
        </p:nvCxnSpPr>
        <p:spPr>
          <a:xfrm>
            <a:off x="6214169" y="2739109"/>
            <a:ext cx="0" cy="1033821"/>
          </a:xfrm>
          <a:prstGeom prst="line">
            <a:avLst/>
          </a:prstGeom>
        </p:spPr>
        <p:style>
          <a:lnRef idx="2">
            <a:schemeClr val="accent2"/>
          </a:lnRef>
          <a:fillRef idx="0">
            <a:schemeClr val="accent2"/>
          </a:fillRef>
          <a:effectRef idx="1">
            <a:schemeClr val="accent2"/>
          </a:effectRef>
          <a:fontRef idx="minor">
            <a:schemeClr val="tx1"/>
          </a:fontRef>
        </p:style>
      </p:cxnSp>
      <p:sp>
        <p:nvSpPr>
          <p:cNvPr id="2" name="Titel 1">
            <a:extLst>
              <a:ext uri="{FF2B5EF4-FFF2-40B4-BE49-F238E27FC236}">
                <a16:creationId xmlns:a16="http://schemas.microsoft.com/office/drawing/2014/main" id="{B4405F3D-3E26-E1E9-43C9-8E11FE0015B4}"/>
              </a:ext>
            </a:extLst>
          </p:cNvPr>
          <p:cNvSpPr>
            <a:spLocks noGrp="1"/>
          </p:cNvSpPr>
          <p:nvPr>
            <p:ph type="ctrTitle"/>
          </p:nvPr>
        </p:nvSpPr>
        <p:spPr>
          <a:xfrm>
            <a:off x="6333478" y="2627871"/>
            <a:ext cx="6031519" cy="1228082"/>
          </a:xfrm>
        </p:spPr>
        <p:txBody>
          <a:bodyPr anchor="b"/>
          <a:lstStyle>
            <a:lvl1pPr algn="l">
              <a:defRPr sz="4000">
                <a:solidFill>
                  <a:schemeClr val="bg1"/>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17" name="Pladsholder til billede 2">
            <a:extLst>
              <a:ext uri="{FF2B5EF4-FFF2-40B4-BE49-F238E27FC236}">
                <a16:creationId xmlns:a16="http://schemas.microsoft.com/office/drawing/2014/main" id="{CDAF7364-E6EC-1763-BC79-D9325CE0F404}"/>
              </a:ext>
            </a:extLst>
          </p:cNvPr>
          <p:cNvSpPr>
            <a:spLocks noGrp="1"/>
          </p:cNvSpPr>
          <p:nvPr>
            <p:ph type="pic" idx="1"/>
          </p:nvPr>
        </p:nvSpPr>
        <p:spPr>
          <a:xfrm>
            <a:off x="0" y="0"/>
            <a:ext cx="517730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Tree>
    <p:extLst>
      <p:ext uri="{BB962C8B-B14F-4D97-AF65-F5344CB8AC3E}">
        <p14:creationId xmlns:p14="http://schemas.microsoft.com/office/powerpoint/2010/main" val="2541390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8730" y="117990"/>
            <a:ext cx="6666470"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11" name="Pladsholder til tekst 2">
            <a:extLst>
              <a:ext uri="{FF2B5EF4-FFF2-40B4-BE49-F238E27FC236}">
                <a16:creationId xmlns:a16="http://schemas.microsoft.com/office/drawing/2014/main" id="{9A4B949C-8CF0-D8A5-A7ED-604BEE800571}"/>
              </a:ext>
            </a:extLst>
          </p:cNvPr>
          <p:cNvSpPr>
            <a:spLocks noGrp="1"/>
          </p:cNvSpPr>
          <p:nvPr>
            <p:ph type="body" idx="10"/>
          </p:nvPr>
        </p:nvSpPr>
        <p:spPr>
          <a:xfrm>
            <a:off x="905991" y="2694760"/>
            <a:ext cx="3567155"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cxnSp>
        <p:nvCxnSpPr>
          <p:cNvPr id="12" name="Lige forbindelse 11">
            <a:extLst>
              <a:ext uri="{FF2B5EF4-FFF2-40B4-BE49-F238E27FC236}">
                <a16:creationId xmlns:a16="http://schemas.microsoft.com/office/drawing/2014/main" id="{1D741B4D-FA51-65AC-B14B-AAC3C6A9462E}"/>
              </a:ext>
            </a:extLst>
          </p:cNvPr>
          <p:cNvCxnSpPr>
            <a:cxnSpLocks/>
          </p:cNvCxnSpPr>
          <p:nvPr userDrawn="1"/>
        </p:nvCxnSpPr>
        <p:spPr>
          <a:xfrm>
            <a:off x="727768"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
        <p:nvSpPr>
          <p:cNvPr id="14" name="Pladsholder til billede 2">
            <a:extLst>
              <a:ext uri="{FF2B5EF4-FFF2-40B4-BE49-F238E27FC236}">
                <a16:creationId xmlns:a16="http://schemas.microsoft.com/office/drawing/2014/main" id="{5F280C54-D14E-0F90-0DAB-F807A21C551E}"/>
              </a:ext>
            </a:extLst>
          </p:cNvPr>
          <p:cNvSpPr>
            <a:spLocks noGrp="1"/>
          </p:cNvSpPr>
          <p:nvPr>
            <p:ph type="pic" idx="1"/>
          </p:nvPr>
        </p:nvSpPr>
        <p:spPr>
          <a:xfrm>
            <a:off x="5199016" y="0"/>
            <a:ext cx="6992983"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Tree>
    <p:extLst>
      <p:ext uri="{BB962C8B-B14F-4D97-AF65-F5344CB8AC3E}">
        <p14:creationId xmlns:p14="http://schemas.microsoft.com/office/powerpoint/2010/main" val="187096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og indholdsobjekt">
    <p:bg>
      <p:bgPr>
        <a:solidFill>
          <a:schemeClr val="accent3"/>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292EF4D8-64BA-8839-1B20-AF8A0EA5DF6C}"/>
              </a:ext>
            </a:extLst>
          </p:cNvPr>
          <p:cNvSpPr/>
          <p:nvPr userDrawn="1"/>
        </p:nvSpPr>
        <p:spPr>
          <a:xfrm>
            <a:off x="0" y="6149662"/>
            <a:ext cx="12192000" cy="7083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0491" y="60324"/>
            <a:ext cx="11353801"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7" name="Pladsholder til tekst 2">
            <a:extLst>
              <a:ext uri="{FF2B5EF4-FFF2-40B4-BE49-F238E27FC236}">
                <a16:creationId xmlns:a16="http://schemas.microsoft.com/office/drawing/2014/main" id="{5BD096E6-CD6D-326D-875D-5314A11F1F5D}"/>
              </a:ext>
            </a:extLst>
          </p:cNvPr>
          <p:cNvSpPr>
            <a:spLocks noGrp="1"/>
          </p:cNvSpPr>
          <p:nvPr>
            <p:ph type="body" idx="11"/>
          </p:nvPr>
        </p:nvSpPr>
        <p:spPr>
          <a:xfrm>
            <a:off x="8212951" y="2694760"/>
            <a:ext cx="3567155" cy="2198516"/>
          </a:xfrm>
        </p:spPr>
        <p:txBody>
          <a:bodyPr/>
          <a:lstStyle>
            <a:lvl1pPr marL="0" indent="0">
              <a:buNone/>
              <a:defRPr sz="11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cxnSp>
        <p:nvCxnSpPr>
          <p:cNvPr id="13" name="Lige forbindelse 12">
            <a:extLst>
              <a:ext uri="{FF2B5EF4-FFF2-40B4-BE49-F238E27FC236}">
                <a16:creationId xmlns:a16="http://schemas.microsoft.com/office/drawing/2014/main" id="{C207E450-6FE5-9A43-DBC9-393FA5E4815C}"/>
              </a:ext>
            </a:extLst>
          </p:cNvPr>
          <p:cNvCxnSpPr>
            <a:cxnSpLocks/>
          </p:cNvCxnSpPr>
          <p:nvPr userDrawn="1"/>
        </p:nvCxnSpPr>
        <p:spPr>
          <a:xfrm>
            <a:off x="10998894" y="6461125"/>
            <a:ext cx="0" cy="113510"/>
          </a:xfrm>
          <a:prstGeom prst="line">
            <a:avLst/>
          </a:prstGeom>
        </p:spPr>
        <p:style>
          <a:lnRef idx="2">
            <a:schemeClr val="accent2"/>
          </a:lnRef>
          <a:fillRef idx="0">
            <a:schemeClr val="accent2"/>
          </a:fillRef>
          <a:effectRef idx="1">
            <a:schemeClr val="accent2"/>
          </a:effectRef>
          <a:fontRef idx="minor">
            <a:schemeClr val="tx1"/>
          </a:fontRef>
        </p:style>
      </p:cxnSp>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2694760"/>
            <a:ext cx="4966787"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19" name="Pladsholder til tekst 2">
            <a:extLst>
              <a:ext uri="{FF2B5EF4-FFF2-40B4-BE49-F238E27FC236}">
                <a16:creationId xmlns:a16="http://schemas.microsoft.com/office/drawing/2014/main" id="{1CE5326A-B32D-8001-43FA-D081BDA3198B}"/>
              </a:ext>
            </a:extLst>
          </p:cNvPr>
          <p:cNvSpPr>
            <a:spLocks noGrp="1"/>
          </p:cNvSpPr>
          <p:nvPr>
            <p:ph type="body" idx="1"/>
          </p:nvPr>
        </p:nvSpPr>
        <p:spPr>
          <a:xfrm>
            <a:off x="651546" y="1524058"/>
            <a:ext cx="11377322" cy="497925"/>
          </a:xfrm>
        </p:spPr>
        <p:txBody>
          <a:bodyPr/>
          <a:lstStyle>
            <a:lvl1pPr marL="0" indent="0">
              <a:buNone/>
              <a:defRPr sz="3000" i="1">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20" name="Pladsholder til slidenummer 5">
            <a:extLst>
              <a:ext uri="{FF2B5EF4-FFF2-40B4-BE49-F238E27FC236}">
                <a16:creationId xmlns:a16="http://schemas.microsoft.com/office/drawing/2014/main" id="{F99765BB-803F-D64D-D4D4-A838AE5EA0BD}"/>
              </a:ext>
            </a:extLst>
          </p:cNvPr>
          <p:cNvSpPr txBox="1">
            <a:spLocks/>
          </p:cNvSpPr>
          <p:nvPr userDrawn="1"/>
        </p:nvSpPr>
        <p:spPr>
          <a:xfrm>
            <a:off x="11307649" y="6330592"/>
            <a:ext cx="548425"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77C170A-2EAE-4942-8895-A173D794AAA6}" type="slidenum">
              <a:rPr lang="da-DK" sz="900" smtClean="0">
                <a:solidFill>
                  <a:schemeClr val="bg1"/>
                </a:solidFill>
              </a:rPr>
              <a:pPr algn="l"/>
              <a:t>‹nr.›</a:t>
            </a:fld>
            <a:endParaRPr lang="da-DK" sz="900" dirty="0">
              <a:solidFill>
                <a:schemeClr val="bg1"/>
              </a:solidFill>
            </a:endParaRPr>
          </a:p>
        </p:txBody>
      </p:sp>
      <p:sp>
        <p:nvSpPr>
          <p:cNvPr id="21" name="Tekstfelt 20">
            <a:extLst>
              <a:ext uri="{FF2B5EF4-FFF2-40B4-BE49-F238E27FC236}">
                <a16:creationId xmlns:a16="http://schemas.microsoft.com/office/drawing/2014/main" id="{1F90375B-2D35-17F8-6816-A9598793383C}"/>
              </a:ext>
            </a:extLst>
          </p:cNvPr>
          <p:cNvSpPr txBox="1"/>
          <p:nvPr userDrawn="1"/>
        </p:nvSpPr>
        <p:spPr>
          <a:xfrm>
            <a:off x="2479183" y="6400800"/>
            <a:ext cx="57697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UNDERVISNINGSMATERIALE OM ANTISEMITISME FOR LÆRER- OG PÆDAGOGUDDANNELSERNE</a:t>
            </a:r>
          </a:p>
          <a:p>
            <a:endParaRPr lang="da-DK" sz="900" dirty="0"/>
          </a:p>
        </p:txBody>
      </p:sp>
      <p:sp>
        <p:nvSpPr>
          <p:cNvPr id="22" name="Tekstfelt 21">
            <a:extLst>
              <a:ext uri="{FF2B5EF4-FFF2-40B4-BE49-F238E27FC236}">
                <a16:creationId xmlns:a16="http://schemas.microsoft.com/office/drawing/2014/main" id="{6C23F739-F708-FC17-067A-26C012998B60}"/>
              </a:ext>
            </a:extLst>
          </p:cNvPr>
          <p:cNvSpPr txBox="1"/>
          <p:nvPr userDrawn="1"/>
        </p:nvSpPr>
        <p:spPr>
          <a:xfrm>
            <a:off x="11019311" y="6400800"/>
            <a:ext cx="4235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Side</a:t>
            </a:r>
          </a:p>
          <a:p>
            <a:endParaRPr lang="da-DK" sz="900" dirty="0"/>
          </a:p>
        </p:txBody>
      </p:sp>
    </p:spTree>
    <p:extLst>
      <p:ext uri="{BB962C8B-B14F-4D97-AF65-F5344CB8AC3E}">
        <p14:creationId xmlns:p14="http://schemas.microsoft.com/office/powerpoint/2010/main" val="115417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og indholdsobjekt">
    <p:bg>
      <p:bgPr>
        <a:solidFill>
          <a:schemeClr val="bg2">
            <a:alpha val="50000"/>
          </a:schemeClr>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292EF4D8-64BA-8839-1B20-AF8A0EA5DF6C}"/>
              </a:ext>
            </a:extLst>
          </p:cNvPr>
          <p:cNvSpPr/>
          <p:nvPr userDrawn="1"/>
        </p:nvSpPr>
        <p:spPr>
          <a:xfrm>
            <a:off x="0" y="6149662"/>
            <a:ext cx="12192000" cy="7083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0491" y="60324"/>
            <a:ext cx="11353801"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cxnSp>
        <p:nvCxnSpPr>
          <p:cNvPr id="13" name="Lige forbindelse 12">
            <a:extLst>
              <a:ext uri="{FF2B5EF4-FFF2-40B4-BE49-F238E27FC236}">
                <a16:creationId xmlns:a16="http://schemas.microsoft.com/office/drawing/2014/main" id="{C207E450-6FE5-9A43-DBC9-393FA5E4815C}"/>
              </a:ext>
            </a:extLst>
          </p:cNvPr>
          <p:cNvCxnSpPr>
            <a:cxnSpLocks/>
          </p:cNvCxnSpPr>
          <p:nvPr userDrawn="1"/>
        </p:nvCxnSpPr>
        <p:spPr>
          <a:xfrm>
            <a:off x="10998894" y="6461125"/>
            <a:ext cx="0" cy="113510"/>
          </a:xfrm>
          <a:prstGeom prst="line">
            <a:avLst/>
          </a:prstGeom>
        </p:spPr>
        <p:style>
          <a:lnRef idx="2">
            <a:schemeClr val="accent2"/>
          </a:lnRef>
          <a:fillRef idx="0">
            <a:schemeClr val="accent2"/>
          </a:fillRef>
          <a:effectRef idx="1">
            <a:schemeClr val="accent2"/>
          </a:effectRef>
          <a:fontRef idx="minor">
            <a:schemeClr val="tx1"/>
          </a:fontRef>
        </p:style>
      </p:cxnSp>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1841679"/>
            <a:ext cx="4483830" cy="3051597"/>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20" name="Pladsholder til slidenummer 5">
            <a:extLst>
              <a:ext uri="{FF2B5EF4-FFF2-40B4-BE49-F238E27FC236}">
                <a16:creationId xmlns:a16="http://schemas.microsoft.com/office/drawing/2014/main" id="{F99765BB-803F-D64D-D4D4-A838AE5EA0BD}"/>
              </a:ext>
            </a:extLst>
          </p:cNvPr>
          <p:cNvSpPr txBox="1">
            <a:spLocks/>
          </p:cNvSpPr>
          <p:nvPr userDrawn="1"/>
        </p:nvSpPr>
        <p:spPr>
          <a:xfrm>
            <a:off x="11307649" y="6330592"/>
            <a:ext cx="548425"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77C170A-2EAE-4942-8895-A173D794AAA6}" type="slidenum">
              <a:rPr lang="da-DK" sz="900" smtClean="0">
                <a:solidFill>
                  <a:schemeClr val="bg1"/>
                </a:solidFill>
              </a:rPr>
              <a:pPr algn="l"/>
              <a:t>‹nr.›</a:t>
            </a:fld>
            <a:endParaRPr lang="da-DK" sz="900" dirty="0">
              <a:solidFill>
                <a:schemeClr val="bg1"/>
              </a:solidFill>
            </a:endParaRPr>
          </a:p>
        </p:txBody>
      </p:sp>
      <p:sp>
        <p:nvSpPr>
          <p:cNvPr id="21" name="Tekstfelt 20">
            <a:extLst>
              <a:ext uri="{FF2B5EF4-FFF2-40B4-BE49-F238E27FC236}">
                <a16:creationId xmlns:a16="http://schemas.microsoft.com/office/drawing/2014/main" id="{1F90375B-2D35-17F8-6816-A9598793383C}"/>
              </a:ext>
            </a:extLst>
          </p:cNvPr>
          <p:cNvSpPr txBox="1"/>
          <p:nvPr userDrawn="1"/>
        </p:nvSpPr>
        <p:spPr>
          <a:xfrm>
            <a:off x="2479183" y="6400800"/>
            <a:ext cx="57697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UNDERVISNINGSMATERIALE OM ANTISEMITISME FOR LÆRER- OG PÆDAGOGUDDANNELSERNE</a:t>
            </a:r>
          </a:p>
          <a:p>
            <a:endParaRPr lang="da-DK" sz="900" dirty="0"/>
          </a:p>
        </p:txBody>
      </p:sp>
      <p:sp>
        <p:nvSpPr>
          <p:cNvPr id="22" name="Tekstfelt 21">
            <a:extLst>
              <a:ext uri="{FF2B5EF4-FFF2-40B4-BE49-F238E27FC236}">
                <a16:creationId xmlns:a16="http://schemas.microsoft.com/office/drawing/2014/main" id="{6C23F739-F708-FC17-067A-26C012998B60}"/>
              </a:ext>
            </a:extLst>
          </p:cNvPr>
          <p:cNvSpPr txBox="1"/>
          <p:nvPr userDrawn="1"/>
        </p:nvSpPr>
        <p:spPr>
          <a:xfrm>
            <a:off x="11019311" y="6400800"/>
            <a:ext cx="4235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Side</a:t>
            </a:r>
          </a:p>
          <a:p>
            <a:endParaRPr lang="da-DK" sz="900" dirty="0"/>
          </a:p>
        </p:txBody>
      </p:sp>
      <p:sp>
        <p:nvSpPr>
          <p:cNvPr id="3" name="Pladsholder til tekst 2">
            <a:extLst>
              <a:ext uri="{FF2B5EF4-FFF2-40B4-BE49-F238E27FC236}">
                <a16:creationId xmlns:a16="http://schemas.microsoft.com/office/drawing/2014/main" id="{B8D08715-83B2-5D3C-1926-58A66B6CB021}"/>
              </a:ext>
            </a:extLst>
          </p:cNvPr>
          <p:cNvSpPr>
            <a:spLocks noGrp="1"/>
          </p:cNvSpPr>
          <p:nvPr>
            <p:ph type="body" idx="15"/>
          </p:nvPr>
        </p:nvSpPr>
        <p:spPr>
          <a:xfrm>
            <a:off x="7238164" y="1841679"/>
            <a:ext cx="4552442" cy="3051597"/>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Tree>
    <p:extLst>
      <p:ext uri="{BB962C8B-B14F-4D97-AF65-F5344CB8AC3E}">
        <p14:creationId xmlns:p14="http://schemas.microsoft.com/office/powerpoint/2010/main" val="2703020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el og indholdsobjekt">
    <p:bg>
      <p:bgPr>
        <a:solidFill>
          <a:schemeClr val="accent4">
            <a:alpha val="50000"/>
          </a:schemeClr>
        </a:solidFill>
        <a:effectLst/>
      </p:bgPr>
    </p:bg>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292EF4D8-64BA-8839-1B20-AF8A0EA5DF6C}"/>
              </a:ext>
            </a:extLst>
          </p:cNvPr>
          <p:cNvSpPr/>
          <p:nvPr userDrawn="1"/>
        </p:nvSpPr>
        <p:spPr>
          <a:xfrm>
            <a:off x="0" y="6149662"/>
            <a:ext cx="12192000" cy="7083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E487C797-2AD3-AB5A-6D5E-10931CE309E0}"/>
              </a:ext>
            </a:extLst>
          </p:cNvPr>
          <p:cNvSpPr>
            <a:spLocks noGrp="1"/>
          </p:cNvSpPr>
          <p:nvPr>
            <p:ph type="title"/>
          </p:nvPr>
        </p:nvSpPr>
        <p:spPr>
          <a:xfrm>
            <a:off x="640491" y="60324"/>
            <a:ext cx="11353801" cy="1325563"/>
          </a:xfrm>
        </p:spPr>
        <p:txBody>
          <a:bodyPr anchor="b"/>
          <a:lstStyle>
            <a:lvl1pPr>
              <a:defRPr sz="4000" b="1">
                <a:solidFill>
                  <a:schemeClr val="tx2"/>
                </a:solidFill>
                <a:latin typeface="Arial" panose="020B0604020202020204" pitchFamily="34" charset="0"/>
                <a:cs typeface="Arial" panose="020B0604020202020204" pitchFamily="34" charset="0"/>
              </a:defRPr>
            </a:lvl1pPr>
          </a:lstStyle>
          <a:p>
            <a:r>
              <a:rPr lang="da-DK" dirty="0"/>
              <a:t>Klik for at redigere titeltypografien i masteren</a:t>
            </a:r>
          </a:p>
        </p:txBody>
      </p:sp>
      <p:sp>
        <p:nvSpPr>
          <p:cNvPr id="7" name="Pladsholder til tekst 2">
            <a:extLst>
              <a:ext uri="{FF2B5EF4-FFF2-40B4-BE49-F238E27FC236}">
                <a16:creationId xmlns:a16="http://schemas.microsoft.com/office/drawing/2014/main" id="{5BD096E6-CD6D-326D-875D-5314A11F1F5D}"/>
              </a:ext>
            </a:extLst>
          </p:cNvPr>
          <p:cNvSpPr>
            <a:spLocks noGrp="1"/>
          </p:cNvSpPr>
          <p:nvPr>
            <p:ph type="body" idx="11"/>
          </p:nvPr>
        </p:nvSpPr>
        <p:spPr>
          <a:xfrm>
            <a:off x="8212951" y="2694760"/>
            <a:ext cx="3567155" cy="2198516"/>
          </a:xfrm>
        </p:spPr>
        <p:txBody>
          <a:bodyPr/>
          <a:lstStyle>
            <a:lvl1pPr marL="0" indent="0">
              <a:buNone/>
              <a:defRPr sz="11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cxnSp>
        <p:nvCxnSpPr>
          <p:cNvPr id="13" name="Lige forbindelse 12">
            <a:extLst>
              <a:ext uri="{FF2B5EF4-FFF2-40B4-BE49-F238E27FC236}">
                <a16:creationId xmlns:a16="http://schemas.microsoft.com/office/drawing/2014/main" id="{C207E450-6FE5-9A43-DBC9-393FA5E4815C}"/>
              </a:ext>
            </a:extLst>
          </p:cNvPr>
          <p:cNvCxnSpPr>
            <a:cxnSpLocks/>
          </p:cNvCxnSpPr>
          <p:nvPr userDrawn="1"/>
        </p:nvCxnSpPr>
        <p:spPr>
          <a:xfrm>
            <a:off x="10998894" y="6461125"/>
            <a:ext cx="0" cy="113510"/>
          </a:xfrm>
          <a:prstGeom prst="line">
            <a:avLst/>
          </a:prstGeom>
        </p:spPr>
        <p:style>
          <a:lnRef idx="2">
            <a:schemeClr val="accent2"/>
          </a:lnRef>
          <a:fillRef idx="0">
            <a:schemeClr val="accent2"/>
          </a:fillRef>
          <a:effectRef idx="1">
            <a:schemeClr val="accent2"/>
          </a:effectRef>
          <a:fontRef idx="minor">
            <a:schemeClr val="tx1"/>
          </a:fontRef>
        </p:style>
      </p:cxnSp>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2694760"/>
            <a:ext cx="4966787"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19" name="Pladsholder til tekst 2">
            <a:extLst>
              <a:ext uri="{FF2B5EF4-FFF2-40B4-BE49-F238E27FC236}">
                <a16:creationId xmlns:a16="http://schemas.microsoft.com/office/drawing/2014/main" id="{1CE5326A-B32D-8001-43FA-D081BDA3198B}"/>
              </a:ext>
            </a:extLst>
          </p:cNvPr>
          <p:cNvSpPr>
            <a:spLocks noGrp="1"/>
          </p:cNvSpPr>
          <p:nvPr>
            <p:ph type="body" idx="1"/>
          </p:nvPr>
        </p:nvSpPr>
        <p:spPr>
          <a:xfrm>
            <a:off x="651546" y="1524058"/>
            <a:ext cx="11377322" cy="497925"/>
          </a:xfrm>
        </p:spPr>
        <p:txBody>
          <a:bodyPr/>
          <a:lstStyle>
            <a:lvl1pPr marL="0" indent="0">
              <a:buNone/>
              <a:defRPr sz="3000" i="1">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20" name="Pladsholder til slidenummer 5">
            <a:extLst>
              <a:ext uri="{FF2B5EF4-FFF2-40B4-BE49-F238E27FC236}">
                <a16:creationId xmlns:a16="http://schemas.microsoft.com/office/drawing/2014/main" id="{F99765BB-803F-D64D-D4D4-A838AE5EA0BD}"/>
              </a:ext>
            </a:extLst>
          </p:cNvPr>
          <p:cNvSpPr txBox="1">
            <a:spLocks/>
          </p:cNvSpPr>
          <p:nvPr userDrawn="1"/>
        </p:nvSpPr>
        <p:spPr>
          <a:xfrm>
            <a:off x="11307649" y="6330592"/>
            <a:ext cx="548425"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C77C170A-2EAE-4942-8895-A173D794AAA6}" type="slidenum">
              <a:rPr lang="da-DK" sz="900" smtClean="0">
                <a:solidFill>
                  <a:schemeClr val="bg1"/>
                </a:solidFill>
              </a:rPr>
              <a:pPr algn="l"/>
              <a:t>‹nr.›</a:t>
            </a:fld>
            <a:endParaRPr lang="da-DK" sz="900" dirty="0">
              <a:solidFill>
                <a:schemeClr val="bg1"/>
              </a:solidFill>
            </a:endParaRPr>
          </a:p>
        </p:txBody>
      </p:sp>
      <p:sp>
        <p:nvSpPr>
          <p:cNvPr id="21" name="Tekstfelt 20">
            <a:extLst>
              <a:ext uri="{FF2B5EF4-FFF2-40B4-BE49-F238E27FC236}">
                <a16:creationId xmlns:a16="http://schemas.microsoft.com/office/drawing/2014/main" id="{1F90375B-2D35-17F8-6816-A9598793383C}"/>
              </a:ext>
            </a:extLst>
          </p:cNvPr>
          <p:cNvSpPr txBox="1"/>
          <p:nvPr userDrawn="1"/>
        </p:nvSpPr>
        <p:spPr>
          <a:xfrm>
            <a:off x="2479183" y="6400800"/>
            <a:ext cx="576973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UNDERVISNINGSMATERIALE OM ANTISEMITISME FOR LÆRER- OG PÆDAGOGUDDANNELSERNE</a:t>
            </a:r>
          </a:p>
          <a:p>
            <a:endParaRPr lang="da-DK" sz="900" dirty="0"/>
          </a:p>
        </p:txBody>
      </p:sp>
      <p:sp>
        <p:nvSpPr>
          <p:cNvPr id="22" name="Tekstfelt 21">
            <a:extLst>
              <a:ext uri="{FF2B5EF4-FFF2-40B4-BE49-F238E27FC236}">
                <a16:creationId xmlns:a16="http://schemas.microsoft.com/office/drawing/2014/main" id="{6C23F739-F708-FC17-067A-26C012998B60}"/>
              </a:ext>
            </a:extLst>
          </p:cNvPr>
          <p:cNvSpPr txBox="1"/>
          <p:nvPr userDrawn="1"/>
        </p:nvSpPr>
        <p:spPr>
          <a:xfrm>
            <a:off x="11019311" y="6400800"/>
            <a:ext cx="4235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dirty="0">
                <a:solidFill>
                  <a:schemeClr val="bg1"/>
                </a:solidFill>
                <a:effectLst/>
                <a:latin typeface="Helvetica Neue" panose="02000503000000020004" pitchFamily="2" charset="0"/>
              </a:rPr>
              <a:t>Side</a:t>
            </a:r>
          </a:p>
          <a:p>
            <a:endParaRPr lang="da-DK" sz="900" dirty="0"/>
          </a:p>
        </p:txBody>
      </p:sp>
    </p:spTree>
    <p:extLst>
      <p:ext uri="{BB962C8B-B14F-4D97-AF65-F5344CB8AC3E}">
        <p14:creationId xmlns:p14="http://schemas.microsoft.com/office/powerpoint/2010/main" val="932299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 og indholdsobjekt">
    <p:bg>
      <p:bgPr>
        <a:solidFill>
          <a:schemeClr val="accent4">
            <a:alpha val="50000"/>
          </a:schemeClr>
        </a:solidFill>
        <a:effectLst/>
      </p:bgPr>
    </p:bg>
    <p:spTree>
      <p:nvGrpSpPr>
        <p:cNvPr id="1" name=""/>
        <p:cNvGrpSpPr/>
        <p:nvPr/>
      </p:nvGrpSpPr>
      <p:grpSpPr>
        <a:xfrm>
          <a:off x="0" y="0"/>
          <a:ext cx="0" cy="0"/>
          <a:chOff x="0" y="0"/>
          <a:chExt cx="0" cy="0"/>
        </a:xfrm>
      </p:grpSpPr>
      <p:sp>
        <p:nvSpPr>
          <p:cNvPr id="16" name="Pladsholder til tekst 2">
            <a:extLst>
              <a:ext uri="{FF2B5EF4-FFF2-40B4-BE49-F238E27FC236}">
                <a16:creationId xmlns:a16="http://schemas.microsoft.com/office/drawing/2014/main" id="{BEA681F9-6A82-F876-1832-D8C7FB1E5295}"/>
              </a:ext>
            </a:extLst>
          </p:cNvPr>
          <p:cNvSpPr>
            <a:spLocks noGrp="1"/>
          </p:cNvSpPr>
          <p:nvPr>
            <p:ph type="body" idx="14"/>
          </p:nvPr>
        </p:nvSpPr>
        <p:spPr>
          <a:xfrm>
            <a:off x="2457883" y="2694760"/>
            <a:ext cx="4966787" cy="2198516"/>
          </a:xfrm>
        </p:spPr>
        <p:txBody>
          <a:bodyPr/>
          <a:lstStyle>
            <a:lvl1pPr marL="0" indent="0">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Tree>
    <p:extLst>
      <p:ext uri="{BB962C8B-B14F-4D97-AF65-F5344CB8AC3E}">
        <p14:creationId xmlns:p14="http://schemas.microsoft.com/office/powerpoint/2010/main" val="2610603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637339-191A-476E-DB35-43D0FD01D4FC}"/>
              </a:ext>
            </a:extLst>
          </p:cNvPr>
          <p:cNvSpPr>
            <a:spLocks noGrp="1"/>
          </p:cNvSpPr>
          <p:nvPr>
            <p:ph type="title"/>
          </p:nvPr>
        </p:nvSpPr>
        <p:spPr>
          <a:xfrm>
            <a:off x="831850" y="650788"/>
            <a:ext cx="10515600" cy="665978"/>
          </a:xfrm>
        </p:spPr>
        <p:txBody>
          <a:bodyPr anchor="b"/>
          <a:lstStyle>
            <a:lvl1pPr>
              <a:defRPr sz="4000"/>
            </a:lvl1p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02D38DE6-A484-1CEC-11FD-0CCE89AEDC85}"/>
              </a:ext>
            </a:extLst>
          </p:cNvPr>
          <p:cNvSpPr>
            <a:spLocks noGrp="1"/>
          </p:cNvSpPr>
          <p:nvPr>
            <p:ph type="body" idx="1"/>
          </p:nvPr>
        </p:nvSpPr>
        <p:spPr>
          <a:xfrm>
            <a:off x="831850" y="1343754"/>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dirty="0"/>
              <a:t>Klik for at redigere teksttypografierne i masteren</a:t>
            </a:r>
          </a:p>
        </p:txBody>
      </p:sp>
      <p:sp>
        <p:nvSpPr>
          <p:cNvPr id="6" name="Pladsholder til slidenummer 5">
            <a:extLst>
              <a:ext uri="{FF2B5EF4-FFF2-40B4-BE49-F238E27FC236}">
                <a16:creationId xmlns:a16="http://schemas.microsoft.com/office/drawing/2014/main" id="{AABF3F92-694A-F1A5-8B97-37D985C83A87}"/>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41083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F574E8C-B414-E923-DF5B-D1CC809352F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74DEA0B-6090-9CC5-730C-796E604890C7}"/>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0E2419F8-60B9-3957-E13D-52CEE31F920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36EA2951-FFDA-3FD9-4494-07094E5584AE}"/>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6" name="Pladsholder til sidefod 5">
            <a:extLst>
              <a:ext uri="{FF2B5EF4-FFF2-40B4-BE49-F238E27FC236}">
                <a16:creationId xmlns:a16="http://schemas.microsoft.com/office/drawing/2014/main" id="{27A9F259-3AF2-8553-5DE5-1286BB22B6FA}"/>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BC8D8CC-508E-98AD-8095-6B2F7BAFE327}"/>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308399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432614-D576-AE17-6903-08778F536D6D}"/>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EC6299CD-A21E-E5F2-46C7-A2297568AB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B4871CBF-4FD1-C988-011B-746F12E7AFBB}"/>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3D9C2EA5-F2F6-1161-095E-EF2AE83724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DB9F02B-86D7-3DAD-275F-B85C7009018F}"/>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9A4906B-16D2-1EE1-DC0A-47ED9F20BA73}"/>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8" name="Pladsholder til sidefod 7">
            <a:extLst>
              <a:ext uri="{FF2B5EF4-FFF2-40B4-BE49-F238E27FC236}">
                <a16:creationId xmlns:a16="http://schemas.microsoft.com/office/drawing/2014/main" id="{BDF85EFA-AC1E-ED3B-B365-56135798037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7F989FAE-95EB-00CF-4DBF-C839A8C24ABE}"/>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2065872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793290-6D1C-CF89-8947-6C6202811607}"/>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0D68E713-BE45-8A57-E922-BCA167F4938C}"/>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4" name="Pladsholder til sidefod 3">
            <a:extLst>
              <a:ext uri="{FF2B5EF4-FFF2-40B4-BE49-F238E27FC236}">
                <a16:creationId xmlns:a16="http://schemas.microsoft.com/office/drawing/2014/main" id="{26D256F2-5EBB-8AAC-49BD-14F548E2724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E1A7B908-4E06-502A-0288-42094A7F1FA3}"/>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4126426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8E567474-D585-3C41-207E-562C60BC6B46}"/>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3" name="Pladsholder til sidefod 2">
            <a:extLst>
              <a:ext uri="{FF2B5EF4-FFF2-40B4-BE49-F238E27FC236}">
                <a16:creationId xmlns:a16="http://schemas.microsoft.com/office/drawing/2014/main" id="{40ACB759-5683-112A-361D-9F721F88D5A3}"/>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767C2A8F-D001-B724-B977-63CADAA6307B}"/>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1658102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F310E1E-32F9-E7C2-B1C4-643E7D3709DB}"/>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A1CF5716-F9AB-CD3C-2DD9-B20BF75C56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702369E8-7F40-040D-C870-6742C58A0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1BE42E10-32DF-7F2E-45CC-17C40F5B9951}"/>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6" name="Pladsholder til sidefod 5">
            <a:extLst>
              <a:ext uri="{FF2B5EF4-FFF2-40B4-BE49-F238E27FC236}">
                <a16:creationId xmlns:a16="http://schemas.microsoft.com/office/drawing/2014/main" id="{BCA11A7A-F5E5-EA23-4EB1-A9F064CCDED3}"/>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220D4F-E3B0-B6F8-0074-F24F4A83BC12}"/>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1273412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4CB310-60DF-F383-C672-3B8B140BF095}"/>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44D173C9-2A0A-882A-5FC9-CE1503BE05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67F659B-47CC-046C-F8B7-608E1282C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754357B-03F2-DF54-5D35-6A33BE5381C4}"/>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6" name="Pladsholder til sidefod 5">
            <a:extLst>
              <a:ext uri="{FF2B5EF4-FFF2-40B4-BE49-F238E27FC236}">
                <a16:creationId xmlns:a16="http://schemas.microsoft.com/office/drawing/2014/main" id="{98644C24-4A54-A92B-1AED-E8876E22AD82}"/>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FFA82A7-68A1-3ADF-CD07-66792A323546}"/>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673483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DA3335-CAED-A076-505A-5FD614F5C44C}"/>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9521E2A0-B2DD-427E-930D-4D8676B25B79}"/>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5D6AE09-5F43-BE41-BA96-EFCA08016BE9}"/>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5" name="Pladsholder til sidefod 4">
            <a:extLst>
              <a:ext uri="{FF2B5EF4-FFF2-40B4-BE49-F238E27FC236}">
                <a16:creationId xmlns:a16="http://schemas.microsoft.com/office/drawing/2014/main" id="{27C89E3D-E80A-D060-7482-981AA667C38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9AEA187-38D8-8D23-C541-CD9C20C4B1A8}"/>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1564082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EEB70D7C-F9C7-3319-8C27-D7025F75749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C40E38BE-E7CA-9177-03C5-65381FD40AB3}"/>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4887E47-23A4-ED85-C6EC-758FC770BB8F}"/>
              </a:ext>
            </a:extLst>
          </p:cNvPr>
          <p:cNvSpPr>
            <a:spLocks noGrp="1"/>
          </p:cNvSpPr>
          <p:nvPr>
            <p:ph type="dt" sz="half" idx="10"/>
          </p:nvPr>
        </p:nvSpPr>
        <p:spPr/>
        <p:txBody>
          <a:bodyPr/>
          <a:lstStyle/>
          <a:p>
            <a:fld id="{5EACB4CB-F1CB-9043-9CC1-D455044F4BDE}" type="datetimeFigureOut">
              <a:rPr lang="da-DK" smtClean="0"/>
              <a:t>23-09-2026</a:t>
            </a:fld>
            <a:endParaRPr lang="da-DK"/>
          </a:p>
        </p:txBody>
      </p:sp>
      <p:sp>
        <p:nvSpPr>
          <p:cNvPr id="5" name="Pladsholder til sidefod 4">
            <a:extLst>
              <a:ext uri="{FF2B5EF4-FFF2-40B4-BE49-F238E27FC236}">
                <a16:creationId xmlns:a16="http://schemas.microsoft.com/office/drawing/2014/main" id="{7BAA487A-5364-73DF-B8C1-76799F81D0A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CB72A1F-5830-26AD-9DD1-6FA8A94162F2}"/>
              </a:ext>
            </a:extLst>
          </p:cNvPr>
          <p:cNvSpPr>
            <a:spLocks noGrp="1"/>
          </p:cNvSpPr>
          <p:nvPr>
            <p:ph type="sldNum" sz="quarter" idx="12"/>
          </p:nvPr>
        </p:nvSpPr>
        <p:spPr/>
        <p:txBody>
          <a:bodyPr/>
          <a:lstStyle/>
          <a:p>
            <a:fld id="{C77C170A-2EAE-4942-8895-A173D794AAA6}" type="slidenum">
              <a:rPr lang="da-DK" smtClean="0"/>
              <a:t>‹nr.›</a:t>
            </a:fld>
            <a:endParaRPr lang="da-DK"/>
          </a:p>
        </p:txBody>
      </p:sp>
    </p:spTree>
    <p:extLst>
      <p:ext uri="{BB962C8B-B14F-4D97-AF65-F5344CB8AC3E}">
        <p14:creationId xmlns:p14="http://schemas.microsoft.com/office/powerpoint/2010/main" val="528550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0DB07057-2450-79B5-7C17-650E37503D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B7ABF8A4-DBA6-3F55-1CBA-E400DF080B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B4225B3F-0E97-A661-2C09-1C6630A862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ACB4CB-F1CB-9043-9CC1-D455044F4BDE}" type="datetimeFigureOut">
              <a:rPr lang="da-DK" smtClean="0"/>
              <a:t>23-09-2026</a:t>
            </a:fld>
            <a:endParaRPr lang="da-DK"/>
          </a:p>
        </p:txBody>
      </p:sp>
      <p:sp>
        <p:nvSpPr>
          <p:cNvPr id="5" name="Pladsholder til sidefod 4">
            <a:extLst>
              <a:ext uri="{FF2B5EF4-FFF2-40B4-BE49-F238E27FC236}">
                <a16:creationId xmlns:a16="http://schemas.microsoft.com/office/drawing/2014/main" id="{3EA9C2C3-D3BE-7D21-F331-6FD7A6406A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44314D43-3D8E-4582-BABE-DD32489FFF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7C170A-2EAE-4942-8895-A173D794AAA6}" type="slidenum">
              <a:rPr lang="da-DK" smtClean="0"/>
              <a:t>‹nr.›</a:t>
            </a:fld>
            <a:endParaRPr lang="da-DK"/>
          </a:p>
        </p:txBody>
      </p:sp>
    </p:spTree>
    <p:extLst>
      <p:ext uri="{BB962C8B-B14F-4D97-AF65-F5344CB8AC3E}">
        <p14:creationId xmlns:p14="http://schemas.microsoft.com/office/powerpoint/2010/main" val="1352986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62" r:id="rId5"/>
    <p:sldLayoutId id="2147483663"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4000" kern="1200">
          <a:solidFill>
            <a:schemeClr val="tx2"/>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kobenhavnliv.dk/boernogunge/chokerende-syn-i-koebenhavnsk-park-boern-stillede-sig-paa-raekke-bag-hagekors-saa-begyndte-de-at-heile"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stopekstremisme.dk/viden/kort-explainer-film-antisemitisme-forstaerker-mange-slags-had"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danskelove.dk/straffeloven/266b"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hyperlink" Target="https://www.ft.dk/da/dokumenter/bestil-publikationer/publikationer/mingrundlov/min-grundlov/kapitel-8/paragraf-77"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kobenhavnliv.dk/boernogunge/chokerende-syn-i-koebenhavnsk-park-boern-stillede-sig-paa-raekke-bag-hagekors-saa-begyndte-de-at-heile"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hyperlink" Target="https://historielab.dk/antisemitisme/" TargetMode="Externa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EE102BA6-AC35-C397-FC55-51217304F546}"/>
              </a:ext>
            </a:extLst>
          </p:cNvPr>
          <p:cNvSpPr>
            <a:spLocks noGrp="1"/>
          </p:cNvSpPr>
          <p:nvPr>
            <p:ph type="ctrTitle"/>
          </p:nvPr>
        </p:nvSpPr>
        <p:spPr/>
        <p:txBody>
          <a:bodyPr>
            <a:normAutofit/>
          </a:bodyPr>
          <a:lstStyle/>
          <a:p>
            <a:r>
              <a:rPr lang="da-DK" b="1" dirty="0"/>
              <a:t>Antisemitisme</a:t>
            </a:r>
            <a:br>
              <a:rPr lang="da-DK" b="1" dirty="0"/>
            </a:br>
            <a:r>
              <a:rPr lang="da-DK" i="1" dirty="0"/>
              <a:t>intro</a:t>
            </a:r>
            <a:endParaRPr lang="da-DK" dirty="0"/>
          </a:p>
        </p:txBody>
      </p:sp>
      <p:pic>
        <p:nvPicPr>
          <p:cNvPr id="12" name="Pladsholder til billede 11">
            <a:extLst>
              <a:ext uri="{FF2B5EF4-FFF2-40B4-BE49-F238E27FC236}">
                <a16:creationId xmlns:a16="http://schemas.microsoft.com/office/drawing/2014/main" id="{60F5DAA4-13FE-ECC0-F9ED-2CB306EC8D9B}"/>
              </a:ext>
            </a:extLst>
          </p:cNvPr>
          <p:cNvPicPr>
            <a:picLocks noGrp="1" noChangeAspect="1"/>
          </p:cNvPicPr>
          <p:nvPr>
            <p:ph type="pic" idx="1"/>
          </p:nvPr>
        </p:nvPicPr>
        <p:blipFill>
          <a:blip r:embed="rId3"/>
          <a:srcRect t="5957" b="5957"/>
          <a:stretch>
            <a:fillRect/>
          </a:stretch>
        </p:blipFill>
        <p:spPr>
          <a:prstGeom prst="rect">
            <a:avLst/>
          </a:prstGeom>
        </p:spPr>
      </p:pic>
    </p:spTree>
    <p:extLst>
      <p:ext uri="{BB962C8B-B14F-4D97-AF65-F5344CB8AC3E}">
        <p14:creationId xmlns:p14="http://schemas.microsoft.com/office/powerpoint/2010/main" val="3758536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151CE6-970B-3453-0730-DEBD5B59C79C}"/>
              </a:ext>
            </a:extLst>
          </p:cNvPr>
          <p:cNvSpPr>
            <a:spLocks noGrp="1"/>
          </p:cNvSpPr>
          <p:nvPr>
            <p:ph type="title"/>
          </p:nvPr>
        </p:nvSpPr>
        <p:spPr/>
        <p:txBody>
          <a:bodyPr/>
          <a:lstStyle/>
          <a:p>
            <a:r>
              <a:rPr lang="da-DK" dirty="0"/>
              <a:t>BAGGRUND</a:t>
            </a:r>
          </a:p>
        </p:txBody>
      </p:sp>
      <p:sp>
        <p:nvSpPr>
          <p:cNvPr id="3" name="Pladsholder til indhold 2">
            <a:extLst>
              <a:ext uri="{FF2B5EF4-FFF2-40B4-BE49-F238E27FC236}">
                <a16:creationId xmlns:a16="http://schemas.microsoft.com/office/drawing/2014/main" id="{D70718CB-D0EC-7088-9AD9-936DEBEF55FE}"/>
              </a:ext>
            </a:extLst>
          </p:cNvPr>
          <p:cNvSpPr>
            <a:spLocks noGrp="1"/>
          </p:cNvSpPr>
          <p:nvPr>
            <p:ph type="body" idx="10"/>
          </p:nvPr>
        </p:nvSpPr>
        <p:spPr/>
        <p:txBody>
          <a:bodyPr/>
          <a:lstStyle/>
          <a:p>
            <a:pPr marL="0" indent="0">
              <a:buNone/>
            </a:pPr>
            <a:r>
              <a:rPr lang="da-DK" dirty="0"/>
              <a:t>Undervisningsmateriale om antisemitisme for lærer- og pædagoguddannelserne. Udviklet i samarbejde mellem landets professionshøjskoler</a:t>
            </a:r>
          </a:p>
        </p:txBody>
      </p:sp>
      <p:pic>
        <p:nvPicPr>
          <p:cNvPr id="7" name="Pladsholder til billede 6">
            <a:extLst>
              <a:ext uri="{FF2B5EF4-FFF2-40B4-BE49-F238E27FC236}">
                <a16:creationId xmlns:a16="http://schemas.microsoft.com/office/drawing/2014/main" id="{E216F3F0-4738-401E-6928-5224E3605171}"/>
              </a:ext>
            </a:extLst>
          </p:cNvPr>
          <p:cNvPicPr>
            <a:picLocks noGrp="1" noChangeAspect="1"/>
          </p:cNvPicPr>
          <p:nvPr>
            <p:ph type="pic" idx="1"/>
          </p:nvPr>
        </p:nvPicPr>
        <p:blipFill>
          <a:blip r:embed="rId2"/>
          <a:srcRect l="16023" r="16023"/>
          <a:stretch>
            <a:fillRect/>
          </a:stretch>
        </p:blipFill>
        <p:spPr>
          <a:prstGeom prst="rect">
            <a:avLst/>
          </a:prstGeom>
        </p:spPr>
      </p:pic>
    </p:spTree>
    <p:extLst>
      <p:ext uri="{BB962C8B-B14F-4D97-AF65-F5344CB8AC3E}">
        <p14:creationId xmlns:p14="http://schemas.microsoft.com/office/powerpoint/2010/main" val="38356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50E510-831F-9D0F-4C99-6DA09825E42B}"/>
              </a:ext>
            </a:extLst>
          </p:cNvPr>
          <p:cNvSpPr>
            <a:spLocks noGrp="1"/>
          </p:cNvSpPr>
          <p:nvPr>
            <p:ph type="title"/>
          </p:nvPr>
        </p:nvSpPr>
        <p:spPr/>
        <p:txBody>
          <a:bodyPr/>
          <a:lstStyle/>
          <a:p>
            <a:r>
              <a:rPr lang="da-DK" dirty="0"/>
              <a:t>Hvilke tanker sætter billedet i gang hos dig?</a:t>
            </a:r>
          </a:p>
        </p:txBody>
      </p:sp>
      <p:sp>
        <p:nvSpPr>
          <p:cNvPr id="3" name="Pladsholder til tekst 2">
            <a:extLst>
              <a:ext uri="{FF2B5EF4-FFF2-40B4-BE49-F238E27FC236}">
                <a16:creationId xmlns:a16="http://schemas.microsoft.com/office/drawing/2014/main" id="{81F6501C-D5B6-E7B9-BC87-E58C45410056}"/>
              </a:ext>
            </a:extLst>
          </p:cNvPr>
          <p:cNvSpPr>
            <a:spLocks noGrp="1"/>
          </p:cNvSpPr>
          <p:nvPr>
            <p:ph type="body" idx="11"/>
          </p:nvPr>
        </p:nvSpPr>
        <p:spPr/>
        <p:txBody>
          <a:bodyPr>
            <a:normAutofit/>
          </a:bodyPr>
          <a:lstStyle/>
          <a:p>
            <a:r>
              <a:rPr lang="da-DK" dirty="0"/>
              <a:t>KILDE: Mads Klitgaard: Chokerende syn i københavnsk park: Børn stillede sig på række bag hagekors - så begyndte de at heile, </a:t>
            </a:r>
            <a:r>
              <a:rPr lang="da-DK" dirty="0" err="1"/>
              <a:t>KøbenhavnLiv</a:t>
            </a:r>
            <a:r>
              <a:rPr lang="da-DK" dirty="0"/>
              <a:t>, 20.3.25:</a:t>
            </a:r>
          </a:p>
          <a:p>
            <a:r>
              <a:rPr lang="da-DK" dirty="0"/>
              <a:t>LINK: </a:t>
            </a:r>
            <a:r>
              <a:rPr lang="da-DK" dirty="0">
                <a:hlinkClick r:id="rId3"/>
              </a:rPr>
              <a:t>https://kobenhavnliv.dk/boernogunge/chokerende-syn-i-koebenhavnsk-park-boern-stillede-sig-paa-raekke-bag-hagekors-saa-begyndte-de-at-heile</a:t>
            </a:r>
            <a:endParaRPr lang="da-DK" dirty="0"/>
          </a:p>
          <a:p>
            <a:r>
              <a:rPr lang="da-DK" dirty="0"/>
              <a:t>SØGEORD: </a:t>
            </a:r>
            <a:r>
              <a:rPr lang="da-DK" dirty="0" err="1"/>
              <a:t>KøbenhavnLiv</a:t>
            </a:r>
            <a:r>
              <a:rPr lang="da-DK" dirty="0"/>
              <a:t>, skaterpark, hagekors</a:t>
            </a:r>
          </a:p>
        </p:txBody>
      </p:sp>
      <p:sp>
        <p:nvSpPr>
          <p:cNvPr id="4" name="Pladsholder til tekst 3">
            <a:extLst>
              <a:ext uri="{FF2B5EF4-FFF2-40B4-BE49-F238E27FC236}">
                <a16:creationId xmlns:a16="http://schemas.microsoft.com/office/drawing/2014/main" id="{82DF507A-720F-0CF2-0130-3B70CDA0C16F}"/>
              </a:ext>
            </a:extLst>
          </p:cNvPr>
          <p:cNvSpPr>
            <a:spLocks noGrp="1"/>
          </p:cNvSpPr>
          <p:nvPr>
            <p:ph type="body" idx="14"/>
          </p:nvPr>
        </p:nvSpPr>
        <p:spPr/>
        <p:txBody>
          <a:bodyPr/>
          <a:lstStyle/>
          <a:p>
            <a:r>
              <a:rPr lang="da-DK" dirty="0"/>
              <a:t>Ved en skaterpark i Valby havde børn lagt løbehjulene, så de forestillede et hagekors.</a:t>
            </a:r>
          </a:p>
          <a:p>
            <a:r>
              <a:rPr lang="da-DK" dirty="0"/>
              <a:t>Hvordan ville du reagere som lærer/pædagog, hvis du så det?</a:t>
            </a:r>
          </a:p>
        </p:txBody>
      </p:sp>
      <p:sp>
        <p:nvSpPr>
          <p:cNvPr id="5" name="Pladsholder til tekst 4">
            <a:extLst>
              <a:ext uri="{FF2B5EF4-FFF2-40B4-BE49-F238E27FC236}">
                <a16:creationId xmlns:a16="http://schemas.microsoft.com/office/drawing/2014/main" id="{CD67EBDD-5FC0-32D6-5031-BF8D335A3134}"/>
              </a:ext>
            </a:extLst>
          </p:cNvPr>
          <p:cNvSpPr>
            <a:spLocks noGrp="1"/>
          </p:cNvSpPr>
          <p:nvPr>
            <p:ph type="body" idx="1"/>
          </p:nvPr>
        </p:nvSpPr>
        <p:spPr/>
        <p:txBody>
          <a:bodyPr>
            <a:normAutofit lnSpcReduction="10000"/>
          </a:bodyPr>
          <a:lstStyle/>
          <a:p>
            <a:r>
              <a:rPr lang="da-DK" dirty="0"/>
              <a:t>Diskutér med din sidemakker</a:t>
            </a:r>
          </a:p>
        </p:txBody>
      </p:sp>
      <p:cxnSp>
        <p:nvCxnSpPr>
          <p:cNvPr id="6" name="Lige forbindelse 5">
            <a:extLst>
              <a:ext uri="{FF2B5EF4-FFF2-40B4-BE49-F238E27FC236}">
                <a16:creationId xmlns:a16="http://schemas.microsoft.com/office/drawing/2014/main" id="{1C275E3D-F14E-3FEC-4ABA-0AA5C325E41F}"/>
              </a:ext>
            </a:extLst>
          </p:cNvPr>
          <p:cNvCxnSpPr>
            <a:cxnSpLocks/>
          </p:cNvCxnSpPr>
          <p:nvPr/>
        </p:nvCxnSpPr>
        <p:spPr>
          <a:xfrm>
            <a:off x="8067682"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91276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21E45-F9BE-08AE-7282-4C8F8082C50F}"/>
              </a:ext>
            </a:extLst>
          </p:cNvPr>
          <p:cNvSpPr>
            <a:spLocks noGrp="1"/>
          </p:cNvSpPr>
          <p:nvPr>
            <p:ph type="title"/>
          </p:nvPr>
        </p:nvSpPr>
        <p:spPr/>
        <p:txBody>
          <a:bodyPr/>
          <a:lstStyle/>
          <a:p>
            <a:r>
              <a:rPr lang="da-DK" dirty="0"/>
              <a:t>Hvad er antisemitisme?</a:t>
            </a:r>
          </a:p>
        </p:txBody>
      </p:sp>
      <p:sp>
        <p:nvSpPr>
          <p:cNvPr id="3" name="Pladsholder til tekst 2">
            <a:extLst>
              <a:ext uri="{FF2B5EF4-FFF2-40B4-BE49-F238E27FC236}">
                <a16:creationId xmlns:a16="http://schemas.microsoft.com/office/drawing/2014/main" id="{4C03FBB4-0C06-36F1-4E2D-5FFE1D3D3082}"/>
              </a:ext>
            </a:extLst>
          </p:cNvPr>
          <p:cNvSpPr>
            <a:spLocks noGrp="1"/>
          </p:cNvSpPr>
          <p:nvPr>
            <p:ph type="body" idx="14"/>
          </p:nvPr>
        </p:nvSpPr>
        <p:spPr/>
        <p:txBody>
          <a:bodyPr/>
          <a:lstStyle/>
          <a:p>
            <a:r>
              <a:rPr lang="da-DK" dirty="0"/>
              <a:t>Den officielle danske definition af antisemitisme er udviklet i samarbejde med den internationale organisation </a:t>
            </a:r>
            <a:r>
              <a:rPr lang="da-DK" b="1" dirty="0"/>
              <a:t>International Holocaust </a:t>
            </a:r>
            <a:r>
              <a:rPr lang="da-DK" b="1" dirty="0" err="1"/>
              <a:t>Remembrance</a:t>
            </a:r>
            <a:r>
              <a:rPr lang="da-DK" b="1" dirty="0"/>
              <a:t> Alliance (IHRA): </a:t>
            </a:r>
          </a:p>
        </p:txBody>
      </p:sp>
      <p:sp>
        <p:nvSpPr>
          <p:cNvPr id="4" name="Pladsholder til tekst 3">
            <a:extLst>
              <a:ext uri="{FF2B5EF4-FFF2-40B4-BE49-F238E27FC236}">
                <a16:creationId xmlns:a16="http://schemas.microsoft.com/office/drawing/2014/main" id="{0CF47CCC-1FA1-314A-EA3C-207729244382}"/>
              </a:ext>
            </a:extLst>
          </p:cNvPr>
          <p:cNvSpPr>
            <a:spLocks noGrp="1"/>
          </p:cNvSpPr>
          <p:nvPr>
            <p:ph type="body" idx="15"/>
          </p:nvPr>
        </p:nvSpPr>
        <p:spPr/>
        <p:txBody>
          <a:bodyPr/>
          <a:lstStyle/>
          <a:p>
            <a:r>
              <a:rPr lang="da-DK" i="1" dirty="0"/>
              <a:t>“</a:t>
            </a:r>
            <a:r>
              <a:rPr lang="da-DK" b="1" i="1" dirty="0"/>
              <a:t>Antisemitisme</a:t>
            </a:r>
            <a:r>
              <a:rPr lang="da-DK" i="1" dirty="0"/>
              <a:t> er en bestemt opfattelse af jøder, der kan udtrykkes </a:t>
            </a:r>
            <a:r>
              <a:rPr lang="da-DK" b="1" i="1" dirty="0"/>
              <a:t>som had mod jøder</a:t>
            </a:r>
            <a:r>
              <a:rPr lang="da-DK" i="1" dirty="0"/>
              <a:t>. Retoriske og fysiske former for antisemitisme rettes mod jødiske og ikke-jødiske enkeltpersoner og/eller deres ejendom samt institutioner og religiøse samlingssteder, der tilhører jødiske samfund.” </a:t>
            </a:r>
          </a:p>
          <a:p>
            <a:pPr algn="r"/>
            <a:r>
              <a:rPr lang="da-DK" dirty="0"/>
              <a:t>(IHRA, den 26. maj 2016)</a:t>
            </a:r>
          </a:p>
        </p:txBody>
      </p:sp>
      <p:cxnSp>
        <p:nvCxnSpPr>
          <p:cNvPr id="5" name="Lige forbindelse 4">
            <a:extLst>
              <a:ext uri="{FF2B5EF4-FFF2-40B4-BE49-F238E27FC236}">
                <a16:creationId xmlns:a16="http://schemas.microsoft.com/office/drawing/2014/main" id="{11119590-9BF6-5DB6-D50E-0407311C7E87}"/>
              </a:ext>
            </a:extLst>
          </p:cNvPr>
          <p:cNvCxnSpPr>
            <a:cxnSpLocks/>
          </p:cNvCxnSpPr>
          <p:nvPr/>
        </p:nvCxnSpPr>
        <p:spPr>
          <a:xfrm>
            <a:off x="7088887" y="1831148"/>
            <a:ext cx="0" cy="3082142"/>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194989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C2595-D64C-57A5-737B-05D62AED917C}"/>
              </a:ext>
            </a:extLst>
          </p:cNvPr>
          <p:cNvSpPr>
            <a:spLocks noGrp="1"/>
          </p:cNvSpPr>
          <p:nvPr>
            <p:ph type="title"/>
          </p:nvPr>
        </p:nvSpPr>
        <p:spPr/>
        <p:txBody>
          <a:bodyPr/>
          <a:lstStyle/>
          <a:p>
            <a:r>
              <a:rPr lang="da-DK" dirty="0"/>
              <a:t>Materialets funktion</a:t>
            </a:r>
          </a:p>
        </p:txBody>
      </p:sp>
      <p:sp>
        <p:nvSpPr>
          <p:cNvPr id="4" name="Pladsholder til tekst 3">
            <a:extLst>
              <a:ext uri="{FF2B5EF4-FFF2-40B4-BE49-F238E27FC236}">
                <a16:creationId xmlns:a16="http://schemas.microsoft.com/office/drawing/2014/main" id="{7DFE7B2E-3902-70D0-A5E5-34E9C8E21AF0}"/>
              </a:ext>
            </a:extLst>
          </p:cNvPr>
          <p:cNvSpPr>
            <a:spLocks noGrp="1"/>
          </p:cNvSpPr>
          <p:nvPr>
            <p:ph type="body" idx="14"/>
          </p:nvPr>
        </p:nvSpPr>
        <p:spPr>
          <a:xfrm>
            <a:off x="3868113" y="2694760"/>
            <a:ext cx="4966787" cy="1626102"/>
          </a:xfrm>
        </p:spPr>
        <p:txBody>
          <a:bodyPr/>
          <a:lstStyle/>
          <a:p>
            <a:r>
              <a:rPr lang="da-DK" dirty="0"/>
              <a:t>At bibringe </a:t>
            </a:r>
            <a:r>
              <a:rPr lang="da-DK" b="1" dirty="0"/>
              <a:t>viden</a:t>
            </a:r>
            <a:r>
              <a:rPr lang="da-DK" dirty="0"/>
              <a:t> om antisemitisme og </a:t>
            </a:r>
            <a:r>
              <a:rPr lang="da-DK" b="1" dirty="0"/>
              <a:t>lægge op til refleksion og samtaler </a:t>
            </a:r>
            <a:r>
              <a:rPr lang="da-DK" dirty="0"/>
              <a:t>om, hvordan du som lærer eller pædagog kan forebygge og respondere på antisemitiske ytringer og handlinger. </a:t>
            </a:r>
          </a:p>
        </p:txBody>
      </p:sp>
      <p:cxnSp>
        <p:nvCxnSpPr>
          <p:cNvPr id="6" name="Lige forbindelse 5">
            <a:extLst>
              <a:ext uri="{FF2B5EF4-FFF2-40B4-BE49-F238E27FC236}">
                <a16:creationId xmlns:a16="http://schemas.microsoft.com/office/drawing/2014/main" id="{B1850196-640F-AA2E-21F4-8FD6A9D935C7}"/>
              </a:ext>
            </a:extLst>
          </p:cNvPr>
          <p:cNvCxnSpPr>
            <a:cxnSpLocks/>
          </p:cNvCxnSpPr>
          <p:nvPr/>
        </p:nvCxnSpPr>
        <p:spPr>
          <a:xfrm>
            <a:off x="3714653"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24963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49674-8B20-5E80-05DB-B749C6ECFDFB}"/>
              </a:ext>
            </a:extLst>
          </p:cNvPr>
          <p:cNvSpPr>
            <a:spLocks noGrp="1"/>
          </p:cNvSpPr>
          <p:nvPr>
            <p:ph type="title"/>
          </p:nvPr>
        </p:nvSpPr>
        <p:spPr/>
        <p:txBody>
          <a:bodyPr>
            <a:normAutofit/>
          </a:bodyPr>
          <a:lstStyle/>
          <a:p>
            <a:r>
              <a:rPr lang="da-DK" sz="3000" b="0" i="1" dirty="0"/>
              <a:t>Baseret på relevant forskning og henvender sig</a:t>
            </a:r>
            <a:br>
              <a:rPr lang="da-DK" sz="3000" b="0" i="1" dirty="0"/>
            </a:br>
            <a:r>
              <a:rPr lang="da-DK" sz="3000" b="0" i="1" dirty="0"/>
              <a:t>til lærer- og pædagoguddannelserne</a:t>
            </a:r>
          </a:p>
        </p:txBody>
      </p:sp>
      <p:sp>
        <p:nvSpPr>
          <p:cNvPr id="3" name="Pladsholder til tekst 2">
            <a:extLst>
              <a:ext uri="{FF2B5EF4-FFF2-40B4-BE49-F238E27FC236}">
                <a16:creationId xmlns:a16="http://schemas.microsoft.com/office/drawing/2014/main" id="{56634E47-4BEA-95E5-FCA6-D09BFBD05DD4}"/>
              </a:ext>
            </a:extLst>
          </p:cNvPr>
          <p:cNvSpPr>
            <a:spLocks noGrp="1"/>
          </p:cNvSpPr>
          <p:nvPr>
            <p:ph type="body" idx="11"/>
          </p:nvPr>
        </p:nvSpPr>
        <p:spPr/>
        <p:txBody>
          <a:bodyPr/>
          <a:lstStyle/>
          <a:p>
            <a:r>
              <a:rPr lang="da-DK" dirty="0"/>
              <a:t>Det er væsentligt, at du som studerende arbejder med at skelne mellem personlige holdninger og faglig professionel stillingtagen.  </a:t>
            </a:r>
          </a:p>
          <a:p>
            <a:r>
              <a:rPr lang="da-DK" dirty="0"/>
              <a:t>Materialet giver dig indsigter og nuancer og lægger op til refleksion og samtaler om, hvordan du som lærer eller pædagog kan forebygge og respondere på antisemitiske ytringer og handlinger.</a:t>
            </a:r>
          </a:p>
        </p:txBody>
      </p:sp>
      <p:sp>
        <p:nvSpPr>
          <p:cNvPr id="4" name="Pladsholder til tekst 3">
            <a:extLst>
              <a:ext uri="{FF2B5EF4-FFF2-40B4-BE49-F238E27FC236}">
                <a16:creationId xmlns:a16="http://schemas.microsoft.com/office/drawing/2014/main" id="{8621A9CA-12F6-123A-A80D-F4AAEA481104}"/>
              </a:ext>
            </a:extLst>
          </p:cNvPr>
          <p:cNvSpPr>
            <a:spLocks noGrp="1"/>
          </p:cNvSpPr>
          <p:nvPr>
            <p:ph type="body" idx="14"/>
          </p:nvPr>
        </p:nvSpPr>
        <p:spPr/>
        <p:txBody>
          <a:bodyPr>
            <a:normAutofit fontScale="85000" lnSpcReduction="20000"/>
          </a:bodyPr>
          <a:lstStyle/>
          <a:p>
            <a:r>
              <a:rPr lang="da-DK" b="1" dirty="0"/>
              <a:t>Materialet har til formål</a:t>
            </a:r>
          </a:p>
          <a:p>
            <a:pPr marL="457200" indent="-457200">
              <a:lnSpc>
                <a:spcPct val="120000"/>
              </a:lnSpc>
              <a:buFont typeface="+mj-lt"/>
              <a:buAutoNum type="arabicPeriod"/>
            </a:pPr>
            <a:r>
              <a:rPr lang="da-DK" dirty="0"/>
              <a:t>At give et overblik over forskellige former for antisemitisme både i fortiden og nutiden.</a:t>
            </a:r>
          </a:p>
          <a:p>
            <a:pPr marL="457200" indent="-457200">
              <a:lnSpc>
                <a:spcPct val="120000"/>
              </a:lnSpc>
              <a:buFont typeface="+mj-lt"/>
              <a:buAutoNum type="arabicPeriod"/>
            </a:pPr>
            <a:r>
              <a:rPr lang="da-DK" dirty="0"/>
              <a:t>At vise, hvordan det knyttes an til fordomme, racisme, konspirations­teorier og digitale for­vrængninger fx vha. AI, som deles på sociale medier.</a:t>
            </a:r>
          </a:p>
        </p:txBody>
      </p:sp>
      <p:cxnSp>
        <p:nvCxnSpPr>
          <p:cNvPr id="6" name="Lige forbindelse 5">
            <a:extLst>
              <a:ext uri="{FF2B5EF4-FFF2-40B4-BE49-F238E27FC236}">
                <a16:creationId xmlns:a16="http://schemas.microsoft.com/office/drawing/2014/main" id="{4F1CF4A8-1CA0-7982-F7B6-2D1A5B248202}"/>
              </a:ext>
            </a:extLst>
          </p:cNvPr>
          <p:cNvCxnSpPr>
            <a:cxnSpLocks/>
          </p:cNvCxnSpPr>
          <p:nvPr/>
        </p:nvCxnSpPr>
        <p:spPr>
          <a:xfrm>
            <a:off x="8067682"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98120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3B6BBB-2560-C2A8-12E8-9DA59107B1E6}"/>
              </a:ext>
            </a:extLst>
          </p:cNvPr>
          <p:cNvSpPr>
            <a:spLocks noGrp="1"/>
          </p:cNvSpPr>
          <p:nvPr>
            <p:ph type="title"/>
          </p:nvPr>
        </p:nvSpPr>
        <p:spPr/>
        <p:txBody>
          <a:bodyPr/>
          <a:lstStyle/>
          <a:p>
            <a:r>
              <a:rPr lang="da-DK" dirty="0"/>
              <a:t>Lidt om antisemitisme</a:t>
            </a:r>
          </a:p>
        </p:txBody>
      </p:sp>
      <p:sp>
        <p:nvSpPr>
          <p:cNvPr id="4" name="Pladsholder til tekst 3">
            <a:extLst>
              <a:ext uri="{FF2B5EF4-FFF2-40B4-BE49-F238E27FC236}">
                <a16:creationId xmlns:a16="http://schemas.microsoft.com/office/drawing/2014/main" id="{1A804214-065B-9546-B284-943CB5211042}"/>
              </a:ext>
            </a:extLst>
          </p:cNvPr>
          <p:cNvSpPr>
            <a:spLocks noGrp="1"/>
          </p:cNvSpPr>
          <p:nvPr>
            <p:ph type="body" idx="15"/>
          </p:nvPr>
        </p:nvSpPr>
        <p:spPr>
          <a:xfrm>
            <a:off x="3966930" y="2871995"/>
            <a:ext cx="4552442" cy="1358720"/>
          </a:xfrm>
        </p:spPr>
        <p:txBody>
          <a:bodyPr>
            <a:normAutofit/>
          </a:bodyPr>
          <a:lstStyle/>
          <a:p>
            <a:r>
              <a:rPr lang="da-DK" dirty="0"/>
              <a:t>Kort </a:t>
            </a:r>
            <a:r>
              <a:rPr lang="da-DK" dirty="0" err="1"/>
              <a:t>explainer</a:t>
            </a:r>
            <a:r>
              <a:rPr lang="da-DK" dirty="0"/>
              <a:t>-film: </a:t>
            </a:r>
          </a:p>
          <a:p>
            <a:r>
              <a:rPr lang="da-DK" dirty="0">
                <a:hlinkClick r:id="rId3"/>
              </a:rPr>
              <a:t>Antisemitisme – forstærker mange slags had</a:t>
            </a:r>
            <a:endParaRPr lang="da-DK" dirty="0"/>
          </a:p>
        </p:txBody>
      </p:sp>
      <p:cxnSp>
        <p:nvCxnSpPr>
          <p:cNvPr id="5" name="Lige forbindelse 4">
            <a:extLst>
              <a:ext uri="{FF2B5EF4-FFF2-40B4-BE49-F238E27FC236}">
                <a16:creationId xmlns:a16="http://schemas.microsoft.com/office/drawing/2014/main" id="{D84A236B-BF10-41A2-6925-2A2EDBC181D0}"/>
              </a:ext>
            </a:extLst>
          </p:cNvPr>
          <p:cNvCxnSpPr>
            <a:cxnSpLocks/>
          </p:cNvCxnSpPr>
          <p:nvPr/>
        </p:nvCxnSpPr>
        <p:spPr>
          <a:xfrm>
            <a:off x="3714653" y="2739109"/>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83691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CDD381-29E3-995A-6D27-36A2F4039B0A}"/>
              </a:ext>
            </a:extLst>
          </p:cNvPr>
          <p:cNvSpPr>
            <a:spLocks noGrp="1"/>
          </p:cNvSpPr>
          <p:nvPr>
            <p:ph type="title"/>
          </p:nvPr>
        </p:nvSpPr>
        <p:spPr/>
        <p:txBody>
          <a:bodyPr/>
          <a:lstStyle/>
          <a:p>
            <a:r>
              <a:rPr lang="da-DK" dirty="0"/>
              <a:t>Racisme</a:t>
            </a:r>
          </a:p>
        </p:txBody>
      </p:sp>
      <p:sp>
        <p:nvSpPr>
          <p:cNvPr id="3" name="Pladsholder til tekst 2">
            <a:extLst>
              <a:ext uri="{FF2B5EF4-FFF2-40B4-BE49-F238E27FC236}">
                <a16:creationId xmlns:a16="http://schemas.microsoft.com/office/drawing/2014/main" id="{899BA6AD-AFF3-0623-80A3-87FF0191AB88}"/>
              </a:ext>
            </a:extLst>
          </p:cNvPr>
          <p:cNvSpPr>
            <a:spLocks noGrp="1"/>
          </p:cNvSpPr>
          <p:nvPr>
            <p:ph type="body" idx="11"/>
          </p:nvPr>
        </p:nvSpPr>
        <p:spPr>
          <a:xfrm>
            <a:off x="8212951" y="1992864"/>
            <a:ext cx="3567155" cy="2198516"/>
          </a:xfrm>
        </p:spPr>
        <p:txBody>
          <a:bodyPr/>
          <a:lstStyle/>
          <a:p>
            <a:r>
              <a:rPr lang="da-DK" dirty="0"/>
              <a:t>KILDE: Danske love </a:t>
            </a:r>
          </a:p>
          <a:p>
            <a:r>
              <a:rPr lang="da-DK" dirty="0" err="1">
                <a:hlinkClick r:id="rId2"/>
              </a:rPr>
              <a:t>https</a:t>
            </a:r>
            <a:r>
              <a:rPr lang="da-DK" dirty="0">
                <a:hlinkClick r:id="rId2"/>
              </a:rPr>
              <a:t>://</a:t>
            </a:r>
            <a:r>
              <a:rPr lang="da-DK" dirty="0" err="1">
                <a:hlinkClick r:id="rId2"/>
              </a:rPr>
              <a:t>danskelove.dk</a:t>
            </a:r>
            <a:r>
              <a:rPr lang="da-DK" dirty="0">
                <a:hlinkClick r:id="rId2"/>
              </a:rPr>
              <a:t>/straffeloven/266b</a:t>
            </a:r>
            <a:endParaRPr lang="da-DK" dirty="0"/>
          </a:p>
        </p:txBody>
      </p:sp>
      <p:sp>
        <p:nvSpPr>
          <p:cNvPr id="4" name="Pladsholder til tekst 3">
            <a:extLst>
              <a:ext uri="{FF2B5EF4-FFF2-40B4-BE49-F238E27FC236}">
                <a16:creationId xmlns:a16="http://schemas.microsoft.com/office/drawing/2014/main" id="{B83160C3-88C8-9714-C95F-63329025E6E7}"/>
              </a:ext>
            </a:extLst>
          </p:cNvPr>
          <p:cNvSpPr>
            <a:spLocks noGrp="1"/>
          </p:cNvSpPr>
          <p:nvPr>
            <p:ph type="body" idx="14"/>
          </p:nvPr>
        </p:nvSpPr>
        <p:spPr>
          <a:xfrm>
            <a:off x="2457883" y="1918952"/>
            <a:ext cx="5359593" cy="4043966"/>
          </a:xfrm>
        </p:spPr>
        <p:txBody>
          <a:bodyPr>
            <a:normAutofit/>
          </a:bodyPr>
          <a:lstStyle/>
          <a:p>
            <a:r>
              <a:rPr lang="da-DK" b="1" dirty="0"/>
              <a:t>Straffelovens § 266b ”racismeparagraffen”</a:t>
            </a:r>
          </a:p>
          <a:p>
            <a:r>
              <a:rPr lang="da-DK" sz="1600" dirty="0"/>
              <a:t>Den, der offentligt eller med forsæt til udbredelse i en videre kreds fremsætter udtalelse eller anden meddelelse, ved hvilken en gruppe af personer trues, forhånes eller nedværdiges på grund af sin race, hudfarve, nationale eller etniske oprindelse eller tro eller sit handicap eller på grund af den pågældende gruppes seksuelle orientering, kønsidentitet, kønsudtryk eller kønskarakteristika, straffes med bøde eller fængsel indtil 2 år.</a:t>
            </a:r>
          </a:p>
          <a:p>
            <a:r>
              <a:rPr lang="da-DK" sz="1600" dirty="0"/>
              <a:t>Stk. 2. Ved straffens udmåling skal det betragtes som en særligt skærpende omstændighed, at forholdet har karakter af propagandavirksomhed.</a:t>
            </a:r>
          </a:p>
        </p:txBody>
      </p:sp>
      <p:cxnSp>
        <p:nvCxnSpPr>
          <p:cNvPr id="6" name="Lige forbindelse 5">
            <a:extLst>
              <a:ext uri="{FF2B5EF4-FFF2-40B4-BE49-F238E27FC236}">
                <a16:creationId xmlns:a16="http://schemas.microsoft.com/office/drawing/2014/main" id="{36FB9575-7EF5-8CE3-55A5-6627E1BE6BFF}"/>
              </a:ext>
            </a:extLst>
          </p:cNvPr>
          <p:cNvCxnSpPr>
            <a:cxnSpLocks/>
          </p:cNvCxnSpPr>
          <p:nvPr/>
        </p:nvCxnSpPr>
        <p:spPr>
          <a:xfrm>
            <a:off x="8067682" y="2037213"/>
            <a:ext cx="0" cy="154456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388771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57978F-F096-1119-A42F-045F93C7F600}"/>
              </a:ext>
            </a:extLst>
          </p:cNvPr>
          <p:cNvSpPr>
            <a:spLocks noGrp="1"/>
          </p:cNvSpPr>
          <p:nvPr>
            <p:ph type="title"/>
          </p:nvPr>
        </p:nvSpPr>
        <p:spPr/>
        <p:txBody>
          <a:bodyPr/>
          <a:lstStyle/>
          <a:p>
            <a:r>
              <a:rPr lang="da-DK" dirty="0"/>
              <a:t>Ytringsfrihed</a:t>
            </a:r>
          </a:p>
        </p:txBody>
      </p:sp>
      <p:sp>
        <p:nvSpPr>
          <p:cNvPr id="3" name="Pladsholder til tekst 2">
            <a:extLst>
              <a:ext uri="{FF2B5EF4-FFF2-40B4-BE49-F238E27FC236}">
                <a16:creationId xmlns:a16="http://schemas.microsoft.com/office/drawing/2014/main" id="{B1CDFC85-D870-E356-E365-C37A4BF7F0DA}"/>
              </a:ext>
            </a:extLst>
          </p:cNvPr>
          <p:cNvSpPr>
            <a:spLocks noGrp="1"/>
          </p:cNvSpPr>
          <p:nvPr>
            <p:ph type="body" idx="14"/>
          </p:nvPr>
        </p:nvSpPr>
        <p:spPr>
          <a:xfrm>
            <a:off x="2457883" y="1841679"/>
            <a:ext cx="4483830" cy="3051597"/>
          </a:xfrm>
        </p:spPr>
        <p:txBody>
          <a:bodyPr/>
          <a:lstStyle/>
          <a:p>
            <a:r>
              <a:rPr lang="da-DK" b="1" dirty="0"/>
              <a:t>Grundlovens paragraf 77</a:t>
            </a:r>
          </a:p>
          <a:p>
            <a:endParaRPr lang="da-DK" dirty="0"/>
          </a:p>
          <a:p>
            <a:r>
              <a:rPr lang="da-DK" dirty="0"/>
              <a:t>§77</a:t>
            </a:r>
          </a:p>
          <a:p>
            <a:r>
              <a:rPr lang="da-DK" dirty="0"/>
              <a:t>Enhver er berettiget til på tryk, i skrift og tale at offentliggøre sine tanker, dog under ansvar for domstolene. Censur og andre forebyggende forholdsregler kan ingen­sinde </a:t>
            </a:r>
            <a:r>
              <a:rPr lang="da-DK" dirty="0" err="1"/>
              <a:t>påny</a:t>
            </a:r>
            <a:r>
              <a:rPr lang="da-DK" dirty="0"/>
              <a:t> indføres. </a:t>
            </a:r>
          </a:p>
        </p:txBody>
      </p:sp>
      <p:cxnSp>
        <p:nvCxnSpPr>
          <p:cNvPr id="6" name="Lige forbindelse 5">
            <a:extLst>
              <a:ext uri="{FF2B5EF4-FFF2-40B4-BE49-F238E27FC236}">
                <a16:creationId xmlns:a16="http://schemas.microsoft.com/office/drawing/2014/main" id="{D719DCF0-90A8-F860-3CFC-262229965C3E}"/>
              </a:ext>
            </a:extLst>
          </p:cNvPr>
          <p:cNvCxnSpPr>
            <a:cxnSpLocks/>
          </p:cNvCxnSpPr>
          <p:nvPr/>
        </p:nvCxnSpPr>
        <p:spPr>
          <a:xfrm>
            <a:off x="8067682" y="1889108"/>
            <a:ext cx="0" cy="1544567"/>
          </a:xfrm>
          <a:prstGeom prst="line">
            <a:avLst/>
          </a:prstGeom>
        </p:spPr>
        <p:style>
          <a:lnRef idx="2">
            <a:schemeClr val="accent2"/>
          </a:lnRef>
          <a:fillRef idx="0">
            <a:schemeClr val="accent2"/>
          </a:fillRef>
          <a:effectRef idx="1">
            <a:schemeClr val="accent2"/>
          </a:effectRef>
          <a:fontRef idx="minor">
            <a:schemeClr val="tx1"/>
          </a:fontRef>
        </p:style>
      </p:cxnSp>
      <p:sp>
        <p:nvSpPr>
          <p:cNvPr id="10" name="Pladsholder til tekst 2">
            <a:extLst>
              <a:ext uri="{FF2B5EF4-FFF2-40B4-BE49-F238E27FC236}">
                <a16:creationId xmlns:a16="http://schemas.microsoft.com/office/drawing/2014/main" id="{F0EC87D8-4673-A6EC-FBBD-B924E2969E01}"/>
              </a:ext>
            </a:extLst>
          </p:cNvPr>
          <p:cNvSpPr txBox="1">
            <a:spLocks/>
          </p:cNvSpPr>
          <p:nvPr/>
        </p:nvSpPr>
        <p:spPr>
          <a:xfrm>
            <a:off x="8212951" y="1841679"/>
            <a:ext cx="3567155" cy="219851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000" dirty="0"/>
              <a:t>Kilde: Folketinget</a:t>
            </a:r>
          </a:p>
          <a:p>
            <a:pPr marL="0" indent="0">
              <a:buNone/>
            </a:pPr>
            <a:r>
              <a:rPr lang="da-DK" sz="1000" dirty="0" err="1">
                <a:hlinkClick r:id="rId2"/>
              </a:rPr>
              <a:t>https</a:t>
            </a:r>
            <a:r>
              <a:rPr lang="da-DK" sz="1000" dirty="0">
                <a:hlinkClick r:id="rId2"/>
              </a:rPr>
              <a:t>://</a:t>
            </a:r>
            <a:r>
              <a:rPr lang="da-DK" sz="1000" dirty="0" err="1">
                <a:hlinkClick r:id="rId2"/>
              </a:rPr>
              <a:t>www.ft.dk</a:t>
            </a:r>
            <a:r>
              <a:rPr lang="da-DK" sz="1000" dirty="0">
                <a:hlinkClick r:id="rId2"/>
              </a:rPr>
              <a:t>/da/dokumenter/</a:t>
            </a:r>
            <a:r>
              <a:rPr lang="da-DK" sz="1000" dirty="0" err="1">
                <a:hlinkClick r:id="rId2"/>
              </a:rPr>
              <a:t>bestilpublikationer</a:t>
            </a:r>
            <a:r>
              <a:rPr lang="da-DK" sz="1000" dirty="0">
                <a:hlinkClick r:id="rId2"/>
              </a:rPr>
              <a:t>/publikationer/mingrundlov/min-grundlov/kapitel-8/paragraf-77</a:t>
            </a:r>
            <a:endParaRPr lang="da-DK" sz="1000" dirty="0"/>
          </a:p>
        </p:txBody>
      </p:sp>
    </p:spTree>
    <p:extLst>
      <p:ext uri="{BB962C8B-B14F-4D97-AF65-F5344CB8AC3E}">
        <p14:creationId xmlns:p14="http://schemas.microsoft.com/office/powerpoint/2010/main" val="2004521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A9DA6B-B511-E71F-3070-FAD2471589AA}"/>
              </a:ext>
            </a:extLst>
          </p:cNvPr>
          <p:cNvSpPr>
            <a:spLocks noGrp="1"/>
          </p:cNvSpPr>
          <p:nvPr>
            <p:ph type="title"/>
          </p:nvPr>
        </p:nvSpPr>
        <p:spPr/>
        <p:txBody>
          <a:bodyPr/>
          <a:lstStyle/>
          <a:p>
            <a:r>
              <a:rPr lang="da-DK" dirty="0"/>
              <a:t>Diskutér i grupper</a:t>
            </a:r>
          </a:p>
        </p:txBody>
      </p:sp>
      <p:sp>
        <p:nvSpPr>
          <p:cNvPr id="3" name="Pladsholder til tekst 2">
            <a:extLst>
              <a:ext uri="{FF2B5EF4-FFF2-40B4-BE49-F238E27FC236}">
                <a16:creationId xmlns:a16="http://schemas.microsoft.com/office/drawing/2014/main" id="{F8E87BA4-DC41-E287-D0BF-E96C68102433}"/>
              </a:ext>
            </a:extLst>
          </p:cNvPr>
          <p:cNvSpPr>
            <a:spLocks noGrp="1"/>
          </p:cNvSpPr>
          <p:nvPr>
            <p:ph type="body" idx="11"/>
          </p:nvPr>
        </p:nvSpPr>
        <p:spPr>
          <a:xfrm>
            <a:off x="8212951" y="1799690"/>
            <a:ext cx="3567155" cy="2198516"/>
          </a:xfrm>
        </p:spPr>
        <p:txBody>
          <a:bodyPr>
            <a:noAutofit/>
          </a:bodyPr>
          <a:lstStyle/>
          <a:p>
            <a:r>
              <a:rPr lang="da-DK" sz="2000" dirty="0"/>
              <a:t>Hvornår ligger antise­mitiske ytringer inden for ytringsfrihedens rammer – og hvornår kommer de i konflikt med racisme­paragraffen?</a:t>
            </a:r>
          </a:p>
          <a:p>
            <a:endParaRPr lang="da-DK" sz="2000" dirty="0"/>
          </a:p>
          <a:p>
            <a:r>
              <a:rPr lang="da-DK" sz="2000" dirty="0"/>
              <a:t>Find gerne på konkrete eksempler og diskutér dem.</a:t>
            </a:r>
          </a:p>
        </p:txBody>
      </p:sp>
      <p:sp>
        <p:nvSpPr>
          <p:cNvPr id="4" name="Pladsholder til tekst 3">
            <a:extLst>
              <a:ext uri="{FF2B5EF4-FFF2-40B4-BE49-F238E27FC236}">
                <a16:creationId xmlns:a16="http://schemas.microsoft.com/office/drawing/2014/main" id="{614AB006-FEFE-B642-391F-4648D898FF38}"/>
              </a:ext>
            </a:extLst>
          </p:cNvPr>
          <p:cNvSpPr>
            <a:spLocks noGrp="1"/>
          </p:cNvSpPr>
          <p:nvPr>
            <p:ph type="body" idx="14"/>
          </p:nvPr>
        </p:nvSpPr>
        <p:spPr>
          <a:xfrm>
            <a:off x="2457883" y="1799689"/>
            <a:ext cx="5507700" cy="3995803"/>
          </a:xfrm>
        </p:spPr>
        <p:txBody>
          <a:bodyPr>
            <a:noAutofit/>
          </a:bodyPr>
          <a:lstStyle/>
          <a:p>
            <a:r>
              <a:rPr lang="da-DK" sz="1600" dirty="0"/>
              <a:t>”Antisemitisme er en form for racisme, rettet mod jøder. Det kommer til udtryk som antijødiske holdninger, som begrundes religiøst, politisk, socialt eller racistisk. Eksempler på antisemitisme omfatter blandt andet det at fremsætte racistiske og stereotype påstande om jøder eller konspirationsnarrativer om jøders angivelige forsøg på at kontrollere verden. Eller at opfordre til jødehad eller anslag mod jøder. Antisemitisme kommer også til udtryk som konkrete voldshandlinger mod jøder, som hærværk mod gravpladser eller ildspåsættelse. Og endelig kan antisemitisme give sig udslag i en benæg­telse eller relativering af Holocaust fx gennem påstanden om, at jøder og staten Israel bevidst overdriver antallet af dræbte jøder i nazisternes folkemord.”</a:t>
            </a:r>
          </a:p>
          <a:p>
            <a:r>
              <a:rPr lang="da-DK" sz="1600" i="1" dirty="0"/>
              <a:t>(fra ’Håndbog om antisemitisme’)</a:t>
            </a:r>
          </a:p>
        </p:txBody>
      </p:sp>
      <p:cxnSp>
        <p:nvCxnSpPr>
          <p:cNvPr id="6" name="Lige forbindelse 5">
            <a:extLst>
              <a:ext uri="{FF2B5EF4-FFF2-40B4-BE49-F238E27FC236}">
                <a16:creationId xmlns:a16="http://schemas.microsoft.com/office/drawing/2014/main" id="{BB2CA558-0BFC-4109-C815-ACC25D68BC94}"/>
              </a:ext>
            </a:extLst>
          </p:cNvPr>
          <p:cNvCxnSpPr>
            <a:cxnSpLocks/>
          </p:cNvCxnSpPr>
          <p:nvPr/>
        </p:nvCxnSpPr>
        <p:spPr>
          <a:xfrm>
            <a:off x="8067682" y="1869791"/>
            <a:ext cx="0" cy="338478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42720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6EE41F-A787-AB5E-F2BC-63F293260DA7}"/>
              </a:ext>
            </a:extLst>
          </p:cNvPr>
          <p:cNvSpPr>
            <a:spLocks noGrp="1"/>
          </p:cNvSpPr>
          <p:nvPr>
            <p:ph type="title"/>
          </p:nvPr>
        </p:nvSpPr>
        <p:spPr/>
        <p:txBody>
          <a:bodyPr/>
          <a:lstStyle/>
          <a:p>
            <a:r>
              <a:rPr lang="da-DK" dirty="0"/>
              <a:t>Øvelse</a:t>
            </a:r>
          </a:p>
        </p:txBody>
      </p:sp>
      <p:sp>
        <p:nvSpPr>
          <p:cNvPr id="5" name="Pladsholder til tekst 3">
            <a:extLst>
              <a:ext uri="{FF2B5EF4-FFF2-40B4-BE49-F238E27FC236}">
                <a16:creationId xmlns:a16="http://schemas.microsoft.com/office/drawing/2014/main" id="{C6E7A190-A0E6-1A9E-D5C1-9CAF23157677}"/>
              </a:ext>
            </a:extLst>
          </p:cNvPr>
          <p:cNvSpPr txBox="1">
            <a:spLocks/>
          </p:cNvSpPr>
          <p:nvPr/>
        </p:nvSpPr>
        <p:spPr>
          <a:xfrm>
            <a:off x="3966930" y="2762524"/>
            <a:ext cx="5292980" cy="22666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da-DK" dirty="0"/>
              <a:t>Stil jer på en linje på gulvet alt efter, hvornår I sidst har haft en konflikt eller uenighed med hinanden (fx i går eller for to måneder siden).</a:t>
            </a:r>
          </a:p>
          <a:p>
            <a:r>
              <a:rPr lang="da-DK" dirty="0"/>
              <a:t>Fortæl bagefter hinanden om, hvad uenig­heden gik ud på, og hvad det endte med.</a:t>
            </a:r>
          </a:p>
        </p:txBody>
      </p:sp>
      <p:cxnSp>
        <p:nvCxnSpPr>
          <p:cNvPr id="6" name="Lige forbindelse 5">
            <a:extLst>
              <a:ext uri="{FF2B5EF4-FFF2-40B4-BE49-F238E27FC236}">
                <a16:creationId xmlns:a16="http://schemas.microsoft.com/office/drawing/2014/main" id="{1573529A-3587-8285-1461-28F0F92087F3}"/>
              </a:ext>
            </a:extLst>
          </p:cNvPr>
          <p:cNvCxnSpPr>
            <a:cxnSpLocks/>
          </p:cNvCxnSpPr>
          <p:nvPr/>
        </p:nvCxnSpPr>
        <p:spPr>
          <a:xfrm>
            <a:off x="3714653" y="2839792"/>
            <a:ext cx="0" cy="139735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148288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597BC-646D-9048-E887-A1B59D2F7F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1B5B22-7485-708E-6EA9-C6E478D0FBDF}"/>
              </a:ext>
            </a:extLst>
          </p:cNvPr>
          <p:cNvSpPr>
            <a:spLocks noGrp="1"/>
          </p:cNvSpPr>
          <p:nvPr>
            <p:ph type="title"/>
          </p:nvPr>
        </p:nvSpPr>
        <p:spPr/>
        <p:txBody>
          <a:bodyPr/>
          <a:lstStyle/>
          <a:p>
            <a:r>
              <a:rPr lang="da-DK" dirty="0"/>
              <a:t>Diskutér med din makker</a:t>
            </a:r>
          </a:p>
        </p:txBody>
      </p:sp>
      <p:sp>
        <p:nvSpPr>
          <p:cNvPr id="5" name="Pladsholder til tekst 3">
            <a:extLst>
              <a:ext uri="{FF2B5EF4-FFF2-40B4-BE49-F238E27FC236}">
                <a16:creationId xmlns:a16="http://schemas.microsoft.com/office/drawing/2014/main" id="{41359952-5AB7-9019-E52C-7F273E3AF7B9}"/>
              </a:ext>
            </a:extLst>
          </p:cNvPr>
          <p:cNvSpPr txBox="1">
            <a:spLocks/>
          </p:cNvSpPr>
          <p:nvPr/>
        </p:nvSpPr>
        <p:spPr>
          <a:xfrm>
            <a:off x="3966930" y="2762524"/>
            <a:ext cx="5292980" cy="2266674"/>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da-DK" dirty="0"/>
              <a:t>Hvorfor og hvornår har du oplevet det særligt vanskeligt at se en sag fra flere sider?</a:t>
            </a:r>
          </a:p>
          <a:p>
            <a:endParaRPr lang="da-DK" dirty="0"/>
          </a:p>
          <a:p>
            <a:r>
              <a:rPr lang="da-DK" dirty="0"/>
              <a:t>Hvad vil det sige at være uenige i et fællesskab?</a:t>
            </a:r>
          </a:p>
        </p:txBody>
      </p:sp>
      <p:cxnSp>
        <p:nvCxnSpPr>
          <p:cNvPr id="6" name="Lige forbindelse 5">
            <a:extLst>
              <a:ext uri="{FF2B5EF4-FFF2-40B4-BE49-F238E27FC236}">
                <a16:creationId xmlns:a16="http://schemas.microsoft.com/office/drawing/2014/main" id="{6B99FC6D-812C-4A4F-4F1B-FC1D11884C99}"/>
              </a:ext>
            </a:extLst>
          </p:cNvPr>
          <p:cNvCxnSpPr>
            <a:cxnSpLocks/>
          </p:cNvCxnSpPr>
          <p:nvPr/>
        </p:nvCxnSpPr>
        <p:spPr>
          <a:xfrm>
            <a:off x="3714653" y="2839792"/>
            <a:ext cx="0" cy="155803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422721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02DCD-263F-BC27-3B4D-916B9AA49E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E70842D-D68C-4FF5-4E5C-C4B5498BC767}"/>
              </a:ext>
            </a:extLst>
          </p:cNvPr>
          <p:cNvSpPr>
            <a:spLocks noGrp="1"/>
          </p:cNvSpPr>
          <p:nvPr>
            <p:ph type="title"/>
          </p:nvPr>
        </p:nvSpPr>
        <p:spPr/>
        <p:txBody>
          <a:bodyPr/>
          <a:lstStyle/>
          <a:p>
            <a:r>
              <a:rPr lang="da-DK" dirty="0"/>
              <a:t>Ser du på billedet anderledes nu?</a:t>
            </a:r>
          </a:p>
        </p:txBody>
      </p:sp>
      <p:sp>
        <p:nvSpPr>
          <p:cNvPr id="3" name="Pladsholder til tekst 2">
            <a:extLst>
              <a:ext uri="{FF2B5EF4-FFF2-40B4-BE49-F238E27FC236}">
                <a16:creationId xmlns:a16="http://schemas.microsoft.com/office/drawing/2014/main" id="{7BD4346C-E2A2-DAD4-130E-D99C66D3EBAF}"/>
              </a:ext>
            </a:extLst>
          </p:cNvPr>
          <p:cNvSpPr>
            <a:spLocks noGrp="1"/>
          </p:cNvSpPr>
          <p:nvPr>
            <p:ph type="body" idx="11"/>
          </p:nvPr>
        </p:nvSpPr>
        <p:spPr>
          <a:xfrm>
            <a:off x="8212951" y="2565976"/>
            <a:ext cx="3567155" cy="2012456"/>
          </a:xfrm>
        </p:spPr>
        <p:txBody>
          <a:bodyPr>
            <a:noAutofit/>
          </a:bodyPr>
          <a:lstStyle/>
          <a:p>
            <a:r>
              <a:rPr lang="da-DK" dirty="0"/>
              <a:t>KILDE: Mads Klitgaard: Chokerende syn i københavnsk park: Børn stillede sig på række bag hagekors - så begyndte de at heile, </a:t>
            </a:r>
            <a:r>
              <a:rPr lang="da-DK" dirty="0" err="1"/>
              <a:t>KøbenhavnLiv</a:t>
            </a:r>
            <a:r>
              <a:rPr lang="da-DK" dirty="0"/>
              <a:t>, 20.3.25:</a:t>
            </a:r>
          </a:p>
          <a:p>
            <a:r>
              <a:rPr lang="da-DK" dirty="0"/>
              <a:t>LINK: </a:t>
            </a:r>
            <a:r>
              <a:rPr lang="da-DK" dirty="0">
                <a:hlinkClick r:id="rId2"/>
              </a:rPr>
              <a:t>https://kobenhavnliv.dk/boernogunge/chokerende-syn-i-koebenhavnsk-park-boern-stillede-sig-paa-raekke-bag-hagekors-saa-begyndte-de-at-heile</a:t>
            </a:r>
            <a:endParaRPr lang="da-DK" dirty="0"/>
          </a:p>
          <a:p>
            <a:r>
              <a:rPr lang="da-DK" dirty="0"/>
              <a:t>SØGEORD:</a:t>
            </a:r>
            <a:br>
              <a:rPr lang="da-DK" dirty="0"/>
            </a:br>
            <a:r>
              <a:rPr lang="da-DK" dirty="0" err="1"/>
              <a:t>KøbenhavnLiv</a:t>
            </a:r>
            <a:r>
              <a:rPr lang="da-DK" dirty="0"/>
              <a:t>, skaterpark, hagekors</a:t>
            </a:r>
          </a:p>
        </p:txBody>
      </p:sp>
      <p:sp>
        <p:nvSpPr>
          <p:cNvPr id="4" name="Pladsholder til tekst 3">
            <a:extLst>
              <a:ext uri="{FF2B5EF4-FFF2-40B4-BE49-F238E27FC236}">
                <a16:creationId xmlns:a16="http://schemas.microsoft.com/office/drawing/2014/main" id="{02B6A730-76B5-575A-BCF9-221F00C2056C}"/>
              </a:ext>
            </a:extLst>
          </p:cNvPr>
          <p:cNvSpPr>
            <a:spLocks noGrp="1"/>
          </p:cNvSpPr>
          <p:nvPr>
            <p:ph type="body" idx="14"/>
          </p:nvPr>
        </p:nvSpPr>
        <p:spPr>
          <a:xfrm>
            <a:off x="2457883" y="2565976"/>
            <a:ext cx="4921711" cy="1870790"/>
          </a:xfrm>
        </p:spPr>
        <p:txBody>
          <a:bodyPr>
            <a:noAutofit/>
          </a:bodyPr>
          <a:lstStyle/>
          <a:p>
            <a:r>
              <a:rPr lang="da-DK" dirty="0"/>
              <a:t>Ved en skaterpark i Valby havde børn lagt løbehjulene, så de forestillede et hagekors. </a:t>
            </a:r>
          </a:p>
          <a:p>
            <a:r>
              <a:rPr lang="da-DK" dirty="0"/>
              <a:t>Ser du på billedet anderledes nu?</a:t>
            </a:r>
          </a:p>
        </p:txBody>
      </p:sp>
      <p:cxnSp>
        <p:nvCxnSpPr>
          <p:cNvPr id="6" name="Lige forbindelse 5">
            <a:extLst>
              <a:ext uri="{FF2B5EF4-FFF2-40B4-BE49-F238E27FC236}">
                <a16:creationId xmlns:a16="http://schemas.microsoft.com/office/drawing/2014/main" id="{587C5CB7-349E-A732-A2AA-8D364AE97FCA}"/>
              </a:ext>
            </a:extLst>
          </p:cNvPr>
          <p:cNvCxnSpPr>
            <a:cxnSpLocks/>
          </p:cNvCxnSpPr>
          <p:nvPr/>
        </p:nvCxnSpPr>
        <p:spPr>
          <a:xfrm>
            <a:off x="8067682" y="2636077"/>
            <a:ext cx="0" cy="178780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18028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F4B413-264F-9443-19F0-118CCCF0CF43}"/>
              </a:ext>
            </a:extLst>
          </p:cNvPr>
          <p:cNvSpPr>
            <a:spLocks noGrp="1"/>
          </p:cNvSpPr>
          <p:nvPr>
            <p:ph type="title"/>
          </p:nvPr>
        </p:nvSpPr>
        <p:spPr/>
        <p:txBody>
          <a:bodyPr/>
          <a:lstStyle/>
          <a:p>
            <a:r>
              <a:rPr lang="da-DK" dirty="0"/>
              <a:t>Afsluttende refleksioner </a:t>
            </a:r>
          </a:p>
        </p:txBody>
      </p:sp>
      <p:sp>
        <p:nvSpPr>
          <p:cNvPr id="5" name="Pladsholder til tekst 4">
            <a:extLst>
              <a:ext uri="{FF2B5EF4-FFF2-40B4-BE49-F238E27FC236}">
                <a16:creationId xmlns:a16="http://schemas.microsoft.com/office/drawing/2014/main" id="{465442FB-18B6-F855-103E-40112C9668CF}"/>
              </a:ext>
            </a:extLst>
          </p:cNvPr>
          <p:cNvSpPr txBox="1">
            <a:spLocks/>
          </p:cNvSpPr>
          <p:nvPr/>
        </p:nvSpPr>
        <p:spPr>
          <a:xfrm>
            <a:off x="651546" y="1524058"/>
            <a:ext cx="11377322" cy="4979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3000" i="1" dirty="0"/>
              <a:t>(brug 1 minut for dig selv)</a:t>
            </a:r>
          </a:p>
        </p:txBody>
      </p:sp>
      <p:sp>
        <p:nvSpPr>
          <p:cNvPr id="6" name="Pladsholder til tekst 3">
            <a:extLst>
              <a:ext uri="{FF2B5EF4-FFF2-40B4-BE49-F238E27FC236}">
                <a16:creationId xmlns:a16="http://schemas.microsoft.com/office/drawing/2014/main" id="{2DC3D1CB-755F-05E1-D68A-4AEC0F85C49E}"/>
              </a:ext>
            </a:extLst>
          </p:cNvPr>
          <p:cNvSpPr txBox="1">
            <a:spLocks/>
          </p:cNvSpPr>
          <p:nvPr/>
        </p:nvSpPr>
        <p:spPr>
          <a:xfrm>
            <a:off x="3966929" y="2762524"/>
            <a:ext cx="4713432" cy="168068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Clr>
                <a:schemeClr val="accent2"/>
              </a:buClr>
              <a:buFont typeface="Arial" panose="020B0604020202020204" pitchFamily="34" charset="0"/>
              <a:buChar char="•"/>
            </a:pPr>
            <a:r>
              <a:rPr lang="da-DK" dirty="0"/>
              <a:t>Hvad overraskede dig?</a:t>
            </a:r>
          </a:p>
          <a:p>
            <a:pPr marL="342900" indent="-342900">
              <a:buClr>
                <a:schemeClr val="accent2"/>
              </a:buClr>
              <a:buFont typeface="Arial" panose="020B0604020202020204" pitchFamily="34" charset="0"/>
              <a:buChar char="•"/>
            </a:pPr>
            <a:r>
              <a:rPr lang="da-DK" dirty="0"/>
              <a:t>Hvad tager du med?</a:t>
            </a:r>
          </a:p>
          <a:p>
            <a:pPr marL="342900" indent="-342900">
              <a:buClr>
                <a:schemeClr val="accent2"/>
              </a:buClr>
              <a:buFont typeface="Arial" panose="020B0604020202020204" pitchFamily="34" charset="0"/>
              <a:buChar char="•"/>
            </a:pPr>
            <a:r>
              <a:rPr lang="da-DK" dirty="0"/>
              <a:t>Er der spørgsmål, du stadig sidder tilbage med?</a:t>
            </a:r>
          </a:p>
        </p:txBody>
      </p:sp>
      <p:cxnSp>
        <p:nvCxnSpPr>
          <p:cNvPr id="7" name="Lige forbindelse 6">
            <a:extLst>
              <a:ext uri="{FF2B5EF4-FFF2-40B4-BE49-F238E27FC236}">
                <a16:creationId xmlns:a16="http://schemas.microsoft.com/office/drawing/2014/main" id="{3440FED4-97E9-9F57-A7B1-290443DC86B9}"/>
              </a:ext>
            </a:extLst>
          </p:cNvPr>
          <p:cNvCxnSpPr>
            <a:cxnSpLocks/>
          </p:cNvCxnSpPr>
          <p:nvPr/>
        </p:nvCxnSpPr>
        <p:spPr>
          <a:xfrm>
            <a:off x="3714653" y="2839792"/>
            <a:ext cx="0" cy="1281447"/>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9140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0FE668-3F6E-A652-A4E7-C0B5F4BA7BDB}"/>
              </a:ext>
            </a:extLst>
          </p:cNvPr>
          <p:cNvSpPr>
            <a:spLocks noGrp="1"/>
          </p:cNvSpPr>
          <p:nvPr>
            <p:ph type="ctrTitle"/>
          </p:nvPr>
        </p:nvSpPr>
        <p:spPr/>
        <p:txBody>
          <a:bodyPr>
            <a:normAutofit/>
          </a:bodyPr>
          <a:lstStyle/>
          <a:p>
            <a:r>
              <a:rPr lang="da-DK" b="1" dirty="0"/>
              <a:t>Antisemitisme</a:t>
            </a:r>
            <a:br>
              <a:rPr lang="da-DK" b="1" dirty="0"/>
            </a:br>
            <a:r>
              <a:rPr lang="da-DK" i="1" dirty="0" err="1"/>
              <a:t>outro</a:t>
            </a:r>
            <a:endParaRPr lang="da-DK" dirty="0"/>
          </a:p>
        </p:txBody>
      </p:sp>
      <p:pic>
        <p:nvPicPr>
          <p:cNvPr id="5" name="Pladsholder til billede 4">
            <a:extLst>
              <a:ext uri="{FF2B5EF4-FFF2-40B4-BE49-F238E27FC236}">
                <a16:creationId xmlns:a16="http://schemas.microsoft.com/office/drawing/2014/main" id="{5960E7C7-38F0-58D0-AACC-F0BA5BBC80CF}"/>
              </a:ext>
            </a:extLst>
          </p:cNvPr>
          <p:cNvPicPr>
            <a:picLocks noGrp="1" noChangeAspect="1"/>
          </p:cNvPicPr>
          <p:nvPr>
            <p:ph type="pic" idx="1"/>
          </p:nvPr>
        </p:nvPicPr>
        <p:blipFill>
          <a:blip r:embed="rId2"/>
          <a:srcRect l="4351" r="4351"/>
          <a:stretch>
            <a:fillRect/>
          </a:stretch>
        </p:blipFill>
        <p:spPr>
          <a:prstGeom prst="rect">
            <a:avLst/>
          </a:prstGeom>
        </p:spPr>
      </p:pic>
    </p:spTree>
    <p:extLst>
      <p:ext uri="{BB962C8B-B14F-4D97-AF65-F5344CB8AC3E}">
        <p14:creationId xmlns:p14="http://schemas.microsoft.com/office/powerpoint/2010/main" val="3386221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9007CC-3E08-60B9-01C4-CBA677754F1D}"/>
              </a:ext>
            </a:extLst>
          </p:cNvPr>
          <p:cNvSpPr>
            <a:spLocks noGrp="1"/>
          </p:cNvSpPr>
          <p:nvPr>
            <p:ph type="title"/>
          </p:nvPr>
        </p:nvSpPr>
        <p:spPr/>
        <p:txBody>
          <a:bodyPr/>
          <a:lstStyle/>
          <a:p>
            <a:r>
              <a:rPr lang="da-DK" dirty="0"/>
              <a:t>”At kunne stå forskellige steder</a:t>
            </a:r>
            <a:br>
              <a:rPr lang="da-DK" dirty="0"/>
            </a:br>
            <a:r>
              <a:rPr lang="da-DK" dirty="0"/>
              <a:t>uden at forlade ansvaret”</a:t>
            </a:r>
          </a:p>
        </p:txBody>
      </p:sp>
      <p:sp>
        <p:nvSpPr>
          <p:cNvPr id="4" name="Pladsholder til tekst 3">
            <a:extLst>
              <a:ext uri="{FF2B5EF4-FFF2-40B4-BE49-F238E27FC236}">
                <a16:creationId xmlns:a16="http://schemas.microsoft.com/office/drawing/2014/main" id="{50F348FB-38AB-0C99-9D89-6D8800052BEA}"/>
              </a:ext>
            </a:extLst>
          </p:cNvPr>
          <p:cNvSpPr>
            <a:spLocks noGrp="1"/>
          </p:cNvSpPr>
          <p:nvPr>
            <p:ph type="body" idx="14"/>
          </p:nvPr>
        </p:nvSpPr>
        <p:spPr>
          <a:xfrm>
            <a:off x="3835923" y="2765593"/>
            <a:ext cx="3170185" cy="2198516"/>
          </a:xfrm>
        </p:spPr>
        <p:txBody>
          <a:bodyPr/>
          <a:lstStyle/>
          <a:p>
            <a:r>
              <a:rPr lang="da-DK" dirty="0"/>
              <a:t>Tænk hver for sig over denne overskrift i et minut.</a:t>
            </a:r>
          </a:p>
        </p:txBody>
      </p:sp>
      <p:cxnSp>
        <p:nvCxnSpPr>
          <p:cNvPr id="6" name="Lige forbindelse 5">
            <a:extLst>
              <a:ext uri="{FF2B5EF4-FFF2-40B4-BE49-F238E27FC236}">
                <a16:creationId xmlns:a16="http://schemas.microsoft.com/office/drawing/2014/main" id="{09E95C1D-AEA1-3D4C-3F3A-4753F34FC160}"/>
              </a:ext>
            </a:extLst>
          </p:cNvPr>
          <p:cNvCxnSpPr>
            <a:cxnSpLocks/>
          </p:cNvCxnSpPr>
          <p:nvPr/>
        </p:nvCxnSpPr>
        <p:spPr>
          <a:xfrm>
            <a:off x="3714653" y="2839792"/>
            <a:ext cx="0" cy="470078"/>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024096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9CB461F-A1F7-F41D-2F19-D44E511B76AF}"/>
              </a:ext>
            </a:extLst>
          </p:cNvPr>
          <p:cNvSpPr>
            <a:spLocks noGrp="1"/>
          </p:cNvSpPr>
          <p:nvPr>
            <p:ph type="title"/>
          </p:nvPr>
        </p:nvSpPr>
        <p:spPr/>
        <p:txBody>
          <a:bodyPr>
            <a:normAutofit/>
          </a:bodyPr>
          <a:lstStyle/>
          <a:p>
            <a:r>
              <a:rPr lang="da-DK" dirty="0"/>
              <a:t>Øvelse</a:t>
            </a:r>
          </a:p>
        </p:txBody>
      </p:sp>
      <p:sp>
        <p:nvSpPr>
          <p:cNvPr id="3" name="Pladsholder til tekst 2">
            <a:extLst>
              <a:ext uri="{FF2B5EF4-FFF2-40B4-BE49-F238E27FC236}">
                <a16:creationId xmlns:a16="http://schemas.microsoft.com/office/drawing/2014/main" id="{0CAEBC10-612C-ED37-0014-ED3C0A5AE71F}"/>
              </a:ext>
            </a:extLst>
          </p:cNvPr>
          <p:cNvSpPr>
            <a:spLocks noGrp="1"/>
          </p:cNvSpPr>
          <p:nvPr>
            <p:ph type="body" idx="14"/>
          </p:nvPr>
        </p:nvSpPr>
        <p:spPr>
          <a:xfrm>
            <a:off x="3971149" y="1841679"/>
            <a:ext cx="6589528" cy="4134118"/>
          </a:xfrm>
        </p:spPr>
        <p:txBody>
          <a:bodyPr>
            <a:normAutofit/>
          </a:bodyPr>
          <a:lstStyle/>
          <a:p>
            <a:r>
              <a:rPr lang="da-DK" b="1" dirty="0"/>
              <a:t>Stil jer på en linje på gulvet</a:t>
            </a:r>
            <a:br>
              <a:rPr lang="da-DK" b="1" dirty="0"/>
            </a:br>
            <a:r>
              <a:rPr lang="da-DK" b="1" dirty="0"/>
              <a:t>– fra venstre = “i lav grad” til højre = “i høj grad”</a:t>
            </a:r>
          </a:p>
          <a:p>
            <a:pPr marL="342900" indent="-342900">
              <a:buClr>
                <a:schemeClr val="accent2"/>
              </a:buClr>
              <a:buFont typeface="Arial" panose="020B0604020202020204" pitchFamily="34" charset="0"/>
              <a:buChar char="•"/>
            </a:pPr>
            <a:endParaRPr lang="da-DK" dirty="0"/>
          </a:p>
          <a:p>
            <a:pPr marL="342900" indent="-342900">
              <a:buClr>
                <a:schemeClr val="accent2"/>
              </a:buClr>
              <a:buFont typeface="Arial" panose="020B0604020202020204" pitchFamily="34" charset="0"/>
              <a:buChar char="•"/>
            </a:pPr>
            <a:r>
              <a:rPr lang="da-DK" dirty="0"/>
              <a:t>”Jeg forstår nu bedre, hvorfor antisemitisme kan være svær at få øje på i hverdags- og onlinekontekster.“</a:t>
            </a:r>
          </a:p>
          <a:p>
            <a:pPr marL="342900" indent="-342900">
              <a:buClr>
                <a:schemeClr val="accent2"/>
              </a:buClr>
              <a:buFont typeface="Arial" panose="020B0604020202020204" pitchFamily="34" charset="0"/>
              <a:buChar char="•"/>
            </a:pPr>
            <a:r>
              <a:rPr lang="da-DK" dirty="0"/>
              <a:t>”Jeg oplevede uenighed i forløbet, som var udfordrende for mig.“</a:t>
            </a:r>
          </a:p>
          <a:p>
            <a:pPr marL="342900" indent="-342900">
              <a:buClr>
                <a:schemeClr val="accent2"/>
              </a:buClr>
              <a:buFont typeface="Arial" panose="020B0604020202020204" pitchFamily="34" charset="0"/>
              <a:buChar char="•"/>
            </a:pPr>
            <a:r>
              <a:rPr lang="da-DK" dirty="0"/>
              <a:t>”Jeg føler et personligt ansvar for at reagere på antisemitisme, når jeg møder det.“</a:t>
            </a:r>
          </a:p>
          <a:p>
            <a:pPr marL="342900" indent="-342900">
              <a:buClr>
                <a:schemeClr val="accent2"/>
              </a:buClr>
              <a:buFont typeface="Arial" panose="020B0604020202020204" pitchFamily="34" charset="0"/>
              <a:buChar char="•"/>
            </a:pPr>
            <a:r>
              <a:rPr lang="da-DK" dirty="0"/>
              <a:t>”Jeg sidder stadig med spørgsmål eller tvivl – og det er okay.“</a:t>
            </a:r>
          </a:p>
        </p:txBody>
      </p:sp>
      <p:cxnSp>
        <p:nvCxnSpPr>
          <p:cNvPr id="5" name="Lige forbindelse 4">
            <a:extLst>
              <a:ext uri="{FF2B5EF4-FFF2-40B4-BE49-F238E27FC236}">
                <a16:creationId xmlns:a16="http://schemas.microsoft.com/office/drawing/2014/main" id="{89C51360-9D0F-FC08-FED1-B20CE563F983}"/>
              </a:ext>
            </a:extLst>
          </p:cNvPr>
          <p:cNvCxnSpPr>
            <a:cxnSpLocks/>
          </p:cNvCxnSpPr>
          <p:nvPr/>
        </p:nvCxnSpPr>
        <p:spPr>
          <a:xfrm>
            <a:off x="3714653" y="1931831"/>
            <a:ext cx="0" cy="355456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59934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B96D6-B1B0-C6FB-31D5-351FFF79C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95D36A-8EEF-5DEF-EA44-78CFF7F63EB1}"/>
              </a:ext>
            </a:extLst>
          </p:cNvPr>
          <p:cNvSpPr>
            <a:spLocks noGrp="1"/>
          </p:cNvSpPr>
          <p:nvPr>
            <p:ph type="title"/>
          </p:nvPr>
        </p:nvSpPr>
        <p:spPr/>
        <p:txBody>
          <a:bodyPr/>
          <a:lstStyle/>
          <a:p>
            <a:r>
              <a:rPr lang="da-DK" dirty="0"/>
              <a:t>Del med hinanden i plenum</a:t>
            </a:r>
          </a:p>
        </p:txBody>
      </p:sp>
      <p:sp>
        <p:nvSpPr>
          <p:cNvPr id="4" name="Pladsholder til tekst 3">
            <a:extLst>
              <a:ext uri="{FF2B5EF4-FFF2-40B4-BE49-F238E27FC236}">
                <a16:creationId xmlns:a16="http://schemas.microsoft.com/office/drawing/2014/main" id="{71890636-1990-C8D2-80F0-F232327C7D09}"/>
              </a:ext>
            </a:extLst>
          </p:cNvPr>
          <p:cNvSpPr>
            <a:spLocks noGrp="1"/>
          </p:cNvSpPr>
          <p:nvPr>
            <p:ph type="body" idx="14"/>
          </p:nvPr>
        </p:nvSpPr>
        <p:spPr>
          <a:xfrm>
            <a:off x="3835923" y="2765593"/>
            <a:ext cx="4889514" cy="2198516"/>
          </a:xfrm>
        </p:spPr>
        <p:txBody>
          <a:bodyPr/>
          <a:lstStyle/>
          <a:p>
            <a:r>
              <a:rPr lang="da-DK" b="1" dirty="0"/>
              <a:t>Stil jer i en cirkel og del én sætning:</a:t>
            </a:r>
          </a:p>
          <a:p>
            <a:endParaRPr lang="da-DK" dirty="0"/>
          </a:p>
          <a:p>
            <a:r>
              <a:rPr lang="da-DK" dirty="0"/>
              <a:t>”Noget, jeg tager med mig fra arbejdet med antisemitisme, er …“</a:t>
            </a:r>
          </a:p>
        </p:txBody>
      </p:sp>
      <p:cxnSp>
        <p:nvCxnSpPr>
          <p:cNvPr id="6" name="Lige forbindelse 5">
            <a:extLst>
              <a:ext uri="{FF2B5EF4-FFF2-40B4-BE49-F238E27FC236}">
                <a16:creationId xmlns:a16="http://schemas.microsoft.com/office/drawing/2014/main" id="{36E86D61-9AB2-0584-9B95-A3BA1692BADF}"/>
              </a:ext>
            </a:extLst>
          </p:cNvPr>
          <p:cNvCxnSpPr>
            <a:cxnSpLocks/>
          </p:cNvCxnSpPr>
          <p:nvPr/>
        </p:nvCxnSpPr>
        <p:spPr>
          <a:xfrm>
            <a:off x="3714653" y="2839792"/>
            <a:ext cx="0" cy="1268569"/>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40271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870C33CE-2147-77F1-259E-83F0471C6FB0}"/>
              </a:ext>
            </a:extLst>
          </p:cNvPr>
          <p:cNvSpPr/>
          <p:nvPr/>
        </p:nvSpPr>
        <p:spPr>
          <a:xfrm>
            <a:off x="5782293" y="725548"/>
            <a:ext cx="5704313" cy="41773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rgbClr val="3F505F"/>
              </a:solidFill>
            </a:endParaRPr>
          </a:p>
        </p:txBody>
      </p:sp>
      <p:sp>
        <p:nvSpPr>
          <p:cNvPr id="2" name="Pladsholder til tekst 1">
            <a:extLst>
              <a:ext uri="{FF2B5EF4-FFF2-40B4-BE49-F238E27FC236}">
                <a16:creationId xmlns:a16="http://schemas.microsoft.com/office/drawing/2014/main" id="{F6DBA9C1-36BC-E5B8-5494-4AD98D002DDE}"/>
              </a:ext>
            </a:extLst>
          </p:cNvPr>
          <p:cNvSpPr>
            <a:spLocks noGrp="1"/>
          </p:cNvSpPr>
          <p:nvPr>
            <p:ph type="body" idx="14"/>
          </p:nvPr>
        </p:nvSpPr>
        <p:spPr>
          <a:xfrm>
            <a:off x="5918679" y="912399"/>
            <a:ext cx="5445046" cy="3864754"/>
          </a:xfrm>
        </p:spPr>
        <p:txBody>
          <a:bodyPr>
            <a:normAutofit/>
          </a:bodyPr>
          <a:lstStyle/>
          <a:p>
            <a:r>
              <a:rPr lang="da-DK" sz="1400" b="1" dirty="0">
                <a:solidFill>
                  <a:schemeClr val="bg1"/>
                </a:solidFill>
              </a:rPr>
              <a:t>DU STÅR MED EN DEL AF ET SAMLET UNDERVISNINGSMATERIALE</a:t>
            </a:r>
          </a:p>
          <a:p>
            <a:r>
              <a:rPr lang="da-DK" sz="1400" dirty="0">
                <a:solidFill>
                  <a:schemeClr val="bg1"/>
                </a:solidFill>
              </a:rPr>
              <a:t>Hent materialet her: </a:t>
            </a:r>
            <a:r>
              <a:rPr lang="da-DK" sz="1400" dirty="0" err="1">
                <a:solidFill>
                  <a:schemeClr val="bg1"/>
                </a:solidFill>
                <a:hlinkClick r:id="rId2">
                  <a:extLst>
                    <a:ext uri="{A12FA001-AC4F-418D-AE19-62706E023703}">
                      <ahyp:hlinkClr xmlns:ahyp="http://schemas.microsoft.com/office/drawing/2018/hyperlinkcolor" val="tx"/>
                    </a:ext>
                  </a:extLst>
                </a:hlinkClick>
              </a:rPr>
              <a:t>historielab.dk</a:t>
            </a:r>
            <a:r>
              <a:rPr lang="da-DK" sz="1400" dirty="0">
                <a:solidFill>
                  <a:schemeClr val="bg1"/>
                </a:solidFill>
                <a:hlinkClick r:id="rId2">
                  <a:extLst>
                    <a:ext uri="{A12FA001-AC4F-418D-AE19-62706E023703}">
                      <ahyp:hlinkClr xmlns:ahyp="http://schemas.microsoft.com/office/drawing/2018/hyperlinkcolor" val="tx"/>
                    </a:ext>
                  </a:extLst>
                </a:hlinkClick>
              </a:rPr>
              <a:t>/antisemitisme</a:t>
            </a:r>
            <a:endParaRPr lang="da-DK" sz="1400" dirty="0">
              <a:solidFill>
                <a:schemeClr val="bg1"/>
              </a:solidFill>
            </a:endParaRPr>
          </a:p>
          <a:p>
            <a:r>
              <a:rPr lang="da-DK" sz="1400" dirty="0">
                <a:solidFill>
                  <a:schemeClr val="bg1"/>
                </a:solidFill>
              </a:rPr>
              <a:t>Dette undervisningsmateriale består af forskningsbaserede og undervisningsrettede materialer om antisemitisme til lærer- og pædagoguddannelserne. Materialerne kan bruges samlet eller hver for sig og rummer:</a:t>
            </a:r>
          </a:p>
          <a:p>
            <a:r>
              <a:rPr lang="da-DK" sz="1400" dirty="0">
                <a:solidFill>
                  <a:schemeClr val="bg1"/>
                </a:solidFill>
              </a:rPr>
              <a:t>• Et kort webinar med introduktion og inspiration</a:t>
            </a:r>
          </a:p>
          <a:p>
            <a:r>
              <a:rPr lang="da-DK" sz="1400" dirty="0">
                <a:solidFill>
                  <a:schemeClr val="bg1"/>
                </a:solidFill>
              </a:rPr>
              <a:t>• En faglig og didaktisk håndbog</a:t>
            </a:r>
          </a:p>
          <a:p>
            <a:r>
              <a:rPr lang="da-DK" sz="1400" dirty="0">
                <a:solidFill>
                  <a:schemeClr val="bg1"/>
                </a:solidFill>
              </a:rPr>
              <a:t>• Samtalekort til refleksion og dialog</a:t>
            </a:r>
          </a:p>
          <a:p>
            <a:r>
              <a:rPr lang="da-DK" sz="1400" dirty="0">
                <a:solidFill>
                  <a:schemeClr val="bg1"/>
                </a:solidFill>
              </a:rPr>
              <a:t>• Konkret inspiration til undervisning</a:t>
            </a:r>
          </a:p>
          <a:p>
            <a:r>
              <a:rPr lang="da-DK" sz="1400" dirty="0">
                <a:solidFill>
                  <a:schemeClr val="bg1"/>
                </a:solidFill>
              </a:rPr>
              <a:t>Materialerne understøtter arbejdet med at forstå, identificere og undervise i antisemitisme samt håndtere dilemmaer og følsomme emner i professionel praksis.</a:t>
            </a:r>
          </a:p>
        </p:txBody>
      </p:sp>
      <p:pic>
        <p:nvPicPr>
          <p:cNvPr id="4" name="Billede 3">
            <a:extLst>
              <a:ext uri="{FF2B5EF4-FFF2-40B4-BE49-F238E27FC236}">
                <a16:creationId xmlns:a16="http://schemas.microsoft.com/office/drawing/2014/main" id="{E4454851-7BA2-44B4-9085-BB1FF602C164}"/>
              </a:ext>
            </a:extLst>
          </p:cNvPr>
          <p:cNvPicPr>
            <a:picLocks noChangeAspect="1"/>
          </p:cNvPicPr>
          <p:nvPr/>
        </p:nvPicPr>
        <p:blipFill>
          <a:blip r:embed="rId3"/>
          <a:stretch>
            <a:fillRect/>
          </a:stretch>
        </p:blipFill>
        <p:spPr>
          <a:xfrm>
            <a:off x="2388584" y="2185851"/>
            <a:ext cx="2818453" cy="2732334"/>
          </a:xfrm>
          <a:prstGeom prst="rect">
            <a:avLst/>
          </a:prstGeom>
        </p:spPr>
      </p:pic>
      <p:cxnSp>
        <p:nvCxnSpPr>
          <p:cNvPr id="6" name="Lige forbindelse 5">
            <a:extLst>
              <a:ext uri="{FF2B5EF4-FFF2-40B4-BE49-F238E27FC236}">
                <a16:creationId xmlns:a16="http://schemas.microsoft.com/office/drawing/2014/main" id="{7497577A-8D43-BDC6-2D44-BC4E5E7E2324}"/>
              </a:ext>
            </a:extLst>
          </p:cNvPr>
          <p:cNvCxnSpPr>
            <a:cxnSpLocks/>
          </p:cNvCxnSpPr>
          <p:nvPr/>
        </p:nvCxnSpPr>
        <p:spPr>
          <a:xfrm>
            <a:off x="11471737" y="725548"/>
            <a:ext cx="0" cy="4178419"/>
          </a:xfrm>
          <a:prstGeom prst="line">
            <a:avLst/>
          </a:prstGeom>
          <a:ln w="41275"/>
        </p:spPr>
        <p:style>
          <a:lnRef idx="2">
            <a:schemeClr val="accent2"/>
          </a:lnRef>
          <a:fillRef idx="0">
            <a:schemeClr val="accent2"/>
          </a:fillRef>
          <a:effectRef idx="1">
            <a:schemeClr val="accent2"/>
          </a:effectRef>
          <a:fontRef idx="minor">
            <a:schemeClr val="tx1"/>
          </a:fontRef>
        </p:style>
      </p:cxnSp>
      <p:pic>
        <p:nvPicPr>
          <p:cNvPr id="11" name="Billede 10">
            <a:extLst>
              <a:ext uri="{FF2B5EF4-FFF2-40B4-BE49-F238E27FC236}">
                <a16:creationId xmlns:a16="http://schemas.microsoft.com/office/drawing/2014/main" id="{075FBD06-E735-08B7-204D-2AF9505B97F0}"/>
              </a:ext>
            </a:extLst>
          </p:cNvPr>
          <p:cNvPicPr>
            <a:picLocks noChangeAspect="1"/>
          </p:cNvPicPr>
          <p:nvPr/>
        </p:nvPicPr>
        <p:blipFill>
          <a:blip r:embed="rId4"/>
          <a:stretch>
            <a:fillRect/>
          </a:stretch>
        </p:blipFill>
        <p:spPr>
          <a:xfrm>
            <a:off x="566058" y="5671457"/>
            <a:ext cx="619760" cy="929640"/>
          </a:xfrm>
          <a:prstGeom prst="rect">
            <a:avLst/>
          </a:prstGeom>
        </p:spPr>
      </p:pic>
      <p:pic>
        <p:nvPicPr>
          <p:cNvPr id="13" name="Billede 12">
            <a:extLst>
              <a:ext uri="{FF2B5EF4-FFF2-40B4-BE49-F238E27FC236}">
                <a16:creationId xmlns:a16="http://schemas.microsoft.com/office/drawing/2014/main" id="{F26B6BF1-215B-4CDA-95EE-C2DB5D57EBD8}"/>
              </a:ext>
            </a:extLst>
          </p:cNvPr>
          <p:cNvPicPr>
            <a:picLocks noChangeAspect="1"/>
          </p:cNvPicPr>
          <p:nvPr/>
        </p:nvPicPr>
        <p:blipFill>
          <a:blip r:embed="rId5"/>
          <a:stretch>
            <a:fillRect/>
          </a:stretch>
        </p:blipFill>
        <p:spPr>
          <a:xfrm>
            <a:off x="1956143" y="5691053"/>
            <a:ext cx="664222" cy="875210"/>
          </a:xfrm>
          <a:prstGeom prst="rect">
            <a:avLst/>
          </a:prstGeom>
        </p:spPr>
      </p:pic>
      <p:pic>
        <p:nvPicPr>
          <p:cNvPr id="15" name="Billede 14">
            <a:extLst>
              <a:ext uri="{FF2B5EF4-FFF2-40B4-BE49-F238E27FC236}">
                <a16:creationId xmlns:a16="http://schemas.microsoft.com/office/drawing/2014/main" id="{E6EC560C-BF32-704A-3DB5-D21E22046CBC}"/>
              </a:ext>
            </a:extLst>
          </p:cNvPr>
          <p:cNvPicPr>
            <a:picLocks noChangeAspect="1"/>
          </p:cNvPicPr>
          <p:nvPr/>
        </p:nvPicPr>
        <p:blipFill>
          <a:blip r:embed="rId6"/>
          <a:stretch>
            <a:fillRect/>
          </a:stretch>
        </p:blipFill>
        <p:spPr>
          <a:xfrm>
            <a:off x="3339738" y="5677447"/>
            <a:ext cx="1135622" cy="880107"/>
          </a:xfrm>
          <a:prstGeom prst="rect">
            <a:avLst/>
          </a:prstGeom>
        </p:spPr>
      </p:pic>
      <p:pic>
        <p:nvPicPr>
          <p:cNvPr id="17" name="Billede 16">
            <a:extLst>
              <a:ext uri="{FF2B5EF4-FFF2-40B4-BE49-F238E27FC236}">
                <a16:creationId xmlns:a16="http://schemas.microsoft.com/office/drawing/2014/main" id="{D757ADFA-C9AE-D9DA-7C6E-CC268A87C422}"/>
              </a:ext>
            </a:extLst>
          </p:cNvPr>
          <p:cNvPicPr>
            <a:picLocks noChangeAspect="1"/>
          </p:cNvPicPr>
          <p:nvPr/>
        </p:nvPicPr>
        <p:blipFill>
          <a:blip r:embed="rId7"/>
          <a:stretch>
            <a:fillRect/>
          </a:stretch>
        </p:blipFill>
        <p:spPr>
          <a:xfrm>
            <a:off x="5207728" y="5819142"/>
            <a:ext cx="1523997" cy="596899"/>
          </a:xfrm>
          <a:prstGeom prst="rect">
            <a:avLst/>
          </a:prstGeom>
        </p:spPr>
      </p:pic>
      <p:pic>
        <p:nvPicPr>
          <p:cNvPr id="19" name="Billede 18">
            <a:extLst>
              <a:ext uri="{FF2B5EF4-FFF2-40B4-BE49-F238E27FC236}">
                <a16:creationId xmlns:a16="http://schemas.microsoft.com/office/drawing/2014/main" id="{290510B9-29BD-7051-6184-45A3BE5CEC0D}"/>
              </a:ext>
            </a:extLst>
          </p:cNvPr>
          <p:cNvPicPr>
            <a:picLocks noChangeAspect="1"/>
          </p:cNvPicPr>
          <p:nvPr/>
        </p:nvPicPr>
        <p:blipFill>
          <a:blip r:embed="rId8"/>
          <a:stretch>
            <a:fillRect/>
          </a:stretch>
        </p:blipFill>
        <p:spPr>
          <a:xfrm>
            <a:off x="7413043" y="5799908"/>
            <a:ext cx="1678706" cy="594541"/>
          </a:xfrm>
          <a:prstGeom prst="rect">
            <a:avLst/>
          </a:prstGeom>
        </p:spPr>
      </p:pic>
      <p:pic>
        <p:nvPicPr>
          <p:cNvPr id="21" name="Billede 20">
            <a:extLst>
              <a:ext uri="{FF2B5EF4-FFF2-40B4-BE49-F238E27FC236}">
                <a16:creationId xmlns:a16="http://schemas.microsoft.com/office/drawing/2014/main" id="{9A10EBAB-7443-10F4-163D-302846C999D6}"/>
              </a:ext>
            </a:extLst>
          </p:cNvPr>
          <p:cNvPicPr>
            <a:picLocks noChangeAspect="1"/>
          </p:cNvPicPr>
          <p:nvPr/>
        </p:nvPicPr>
        <p:blipFill>
          <a:blip r:embed="rId9"/>
          <a:stretch>
            <a:fillRect/>
          </a:stretch>
        </p:blipFill>
        <p:spPr>
          <a:xfrm>
            <a:off x="9744892" y="5941641"/>
            <a:ext cx="1759132" cy="360560"/>
          </a:xfrm>
          <a:prstGeom prst="rect">
            <a:avLst/>
          </a:prstGeom>
        </p:spPr>
      </p:pic>
      <p:cxnSp>
        <p:nvCxnSpPr>
          <p:cNvPr id="25" name="Lige forbindelse 24">
            <a:extLst>
              <a:ext uri="{FF2B5EF4-FFF2-40B4-BE49-F238E27FC236}">
                <a16:creationId xmlns:a16="http://schemas.microsoft.com/office/drawing/2014/main" id="{6D33B9EA-6A93-FF7C-2F79-B2EBBE716AB6}"/>
              </a:ext>
            </a:extLst>
          </p:cNvPr>
          <p:cNvCxnSpPr/>
          <p:nvPr/>
        </p:nvCxnSpPr>
        <p:spPr>
          <a:xfrm>
            <a:off x="566057" y="5329646"/>
            <a:ext cx="10911840"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2102957"/>
      </p:ext>
    </p:extLst>
  </p:cSld>
  <p:clrMapOvr>
    <a:masterClrMapping/>
  </p:clrMapOvr>
</p:sld>
</file>

<file path=ppt/theme/theme1.xml><?xml version="1.0" encoding="utf-8"?>
<a:theme xmlns:a="http://schemas.openxmlformats.org/drawingml/2006/main" name="Office-tema">
  <a:themeElements>
    <a:clrScheme name="Antisemitisme">
      <a:dk1>
        <a:srgbClr val="000000"/>
      </a:dk1>
      <a:lt1>
        <a:srgbClr val="FFFFFF"/>
      </a:lt1>
      <a:dk2>
        <a:srgbClr val="46515E"/>
      </a:dk2>
      <a:lt2>
        <a:srgbClr val="CDCCB8"/>
      </a:lt2>
      <a:accent1>
        <a:srgbClr val="156082"/>
      </a:accent1>
      <a:accent2>
        <a:srgbClr val="CE5E55"/>
      </a:accent2>
      <a:accent3>
        <a:srgbClr val="E1E3E7"/>
      </a:accent3>
      <a:accent4>
        <a:srgbClr val="9AA2AB"/>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9bf167d-b5cb-490b-84e3-45fd37fb8693" xsi:nil="true"/>
    <lcf76f155ced4ddcb4097134ff3c332f xmlns="2b4a6395-335c-4378-a6fa-90819ff600a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466DF33D7ED18D44A41733DE5DE0B920" ma:contentTypeVersion="12" ma:contentTypeDescription="Opret et nyt dokument." ma:contentTypeScope="" ma:versionID="d2d3323fdda396b760ebbcf95091b767">
  <xsd:schema xmlns:xsd="http://www.w3.org/2001/XMLSchema" xmlns:xs="http://www.w3.org/2001/XMLSchema" xmlns:p="http://schemas.microsoft.com/office/2006/metadata/properties" xmlns:ns2="2b4a6395-335c-4378-a6fa-90819ff600ac" xmlns:ns3="79bf167d-b5cb-490b-84e3-45fd37fb8693" targetNamespace="http://schemas.microsoft.com/office/2006/metadata/properties" ma:root="true" ma:fieldsID="5f3bd06a683a85218558f5f12b654753" ns2:_="" ns3:_="">
    <xsd:import namespace="2b4a6395-335c-4378-a6fa-90819ff600ac"/>
    <xsd:import namespace="79bf167d-b5cb-490b-84e3-45fd37fb86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4a6395-335c-4378-a6fa-90819ff600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Billedmærker" ma:readOnly="false" ma:fieldId="{5cf76f15-5ced-4ddc-b409-7134ff3c332f}" ma:taxonomyMulti="true" ma:sspId="499d1e61-afbe-44af-a996-2808b43cda3e"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bf167d-b5cb-490b-84e3-45fd37fb869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1dc5c0d-b7b2-4adf-a736-28bdb2a5f53d}" ma:internalName="TaxCatchAll" ma:showField="CatchAllData" ma:web="79bf167d-b5cb-490b-84e3-45fd37fb869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052EE8-6892-4CA0-9D79-157469ACD7C4}">
  <ds:schemaRef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terms/"/>
    <ds:schemaRef ds:uri="http://schemas.microsoft.com/office/infopath/2007/PartnerControls"/>
    <ds:schemaRef ds:uri="79bf167d-b5cb-490b-84e3-45fd37fb8693"/>
    <ds:schemaRef ds:uri="2b4a6395-335c-4378-a6fa-90819ff600ac"/>
    <ds:schemaRef ds:uri="http://www.w3.org/XML/1998/namespace"/>
    <ds:schemaRef ds:uri="http://purl.org/dc/dcmitype/"/>
  </ds:schemaRefs>
</ds:datastoreItem>
</file>

<file path=customXml/itemProps2.xml><?xml version="1.0" encoding="utf-8"?>
<ds:datastoreItem xmlns:ds="http://schemas.openxmlformats.org/officeDocument/2006/customXml" ds:itemID="{311F682C-960C-43EB-A43A-CD894931260D}">
  <ds:schemaRefs>
    <ds:schemaRef ds:uri="http://schemas.microsoft.com/sharepoint/v3/contenttype/forms"/>
  </ds:schemaRefs>
</ds:datastoreItem>
</file>

<file path=customXml/itemProps3.xml><?xml version="1.0" encoding="utf-8"?>
<ds:datastoreItem xmlns:ds="http://schemas.openxmlformats.org/officeDocument/2006/customXml" ds:itemID="{95163232-3EE0-41B4-8796-D870316B05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4a6395-335c-4378-a6fa-90819ff600ac"/>
    <ds:schemaRef ds:uri="79bf167d-b5cb-490b-84e3-45fd37fb86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283</TotalTime>
  <Words>1386</Words>
  <Application>Microsoft Office PowerPoint</Application>
  <PresentationFormat>Widescreen</PresentationFormat>
  <Paragraphs>101</Paragraphs>
  <Slides>19</Slides>
  <Notes>4</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19</vt:i4>
      </vt:variant>
    </vt:vector>
  </HeadingPairs>
  <TitlesOfParts>
    <vt:vector size="23" baseType="lpstr">
      <vt:lpstr>Aptos</vt:lpstr>
      <vt:lpstr>Arial</vt:lpstr>
      <vt:lpstr>Helvetica Neue</vt:lpstr>
      <vt:lpstr>Office-tema</vt:lpstr>
      <vt:lpstr>Antisemitisme intro</vt:lpstr>
      <vt:lpstr>BAGGRUND</vt:lpstr>
      <vt:lpstr>Hvilke tanker sætter billedet i gang hos dig?</vt:lpstr>
      <vt:lpstr>Hvad er antisemitisme?</vt:lpstr>
      <vt:lpstr>Materialets funktion</vt:lpstr>
      <vt:lpstr>Baseret på relevant forskning og henvender sig til lærer- og pædagoguddannelserne</vt:lpstr>
      <vt:lpstr>Lidt om antisemitisme</vt:lpstr>
      <vt:lpstr>Racisme</vt:lpstr>
      <vt:lpstr>Ytringsfrihed</vt:lpstr>
      <vt:lpstr>Diskutér i grupper</vt:lpstr>
      <vt:lpstr>Øvelse</vt:lpstr>
      <vt:lpstr>Diskutér med din makker</vt:lpstr>
      <vt:lpstr>Ser du på billedet anderledes nu?</vt:lpstr>
      <vt:lpstr>Afsluttende refleksioner </vt:lpstr>
      <vt:lpstr>Antisemitisme outro</vt:lpstr>
      <vt:lpstr>”At kunne stå forskellige steder uden at forlade ansvaret”</vt:lpstr>
      <vt:lpstr>Øvelse</vt:lpstr>
      <vt:lpstr>Del med hinanden i plenum</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henrik hansen</dc:creator>
  <cp:lastModifiedBy>Margit Holm Basse</cp:lastModifiedBy>
  <cp:revision>21</cp:revision>
  <dcterms:created xsi:type="dcterms:W3CDTF">2026-06-16T07:04:54Z</dcterms:created>
  <dcterms:modified xsi:type="dcterms:W3CDTF">2026-09-23T08:43:23Z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0x010100466DF33D7ED18D44A41733DE5DE0B920</vt:lpwstr>
  </property>
  <property fmtid="{D5CDD505-2E9C-101B-9397-08002B2CF9AE}" pid="3" name="MediaServiceImageTags">
    <vt:lpwstr/>
  </property>
</Properties>
</file>